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62"/>
  </p:notesMasterIdLst>
  <p:handoutMasterIdLst>
    <p:handoutMasterId r:id="rId63"/>
  </p:handoutMasterIdLst>
  <p:sldIdLst>
    <p:sldId id="1036" r:id="rId2"/>
    <p:sldId id="257" r:id="rId3"/>
    <p:sldId id="1042" r:id="rId4"/>
    <p:sldId id="1040" r:id="rId5"/>
    <p:sldId id="1102" r:id="rId6"/>
    <p:sldId id="996" r:id="rId7"/>
    <p:sldId id="907" r:id="rId8"/>
    <p:sldId id="908" r:id="rId9"/>
    <p:sldId id="1044" r:id="rId10"/>
    <p:sldId id="1067" r:id="rId11"/>
    <p:sldId id="1069" r:id="rId12"/>
    <p:sldId id="1092" r:id="rId13"/>
    <p:sldId id="1070" r:id="rId14"/>
    <p:sldId id="1046" r:id="rId15"/>
    <p:sldId id="1071" r:id="rId16"/>
    <p:sldId id="1072" r:id="rId17"/>
    <p:sldId id="1073" r:id="rId18"/>
    <p:sldId id="1075" r:id="rId19"/>
    <p:sldId id="1084" r:id="rId20"/>
    <p:sldId id="1076" r:id="rId21"/>
    <p:sldId id="1100" r:id="rId22"/>
    <p:sldId id="1081" r:id="rId23"/>
    <p:sldId id="1082" r:id="rId24"/>
    <p:sldId id="1077" r:id="rId25"/>
    <p:sldId id="1078" r:id="rId26"/>
    <p:sldId id="1083" r:id="rId27"/>
    <p:sldId id="1074" r:id="rId28"/>
    <p:sldId id="1047" r:id="rId29"/>
    <p:sldId id="1096" r:id="rId30"/>
    <p:sldId id="1098" r:id="rId31"/>
    <p:sldId id="1099" r:id="rId32"/>
    <p:sldId id="1088" r:id="rId33"/>
    <p:sldId id="1087" r:id="rId34"/>
    <p:sldId id="1094" r:id="rId35"/>
    <p:sldId id="1103" r:id="rId36"/>
    <p:sldId id="1095" r:id="rId37"/>
    <p:sldId id="1097" r:id="rId38"/>
    <p:sldId id="1089" r:id="rId39"/>
    <p:sldId id="1049" r:id="rId40"/>
    <p:sldId id="1050" r:id="rId41"/>
    <p:sldId id="369" r:id="rId42"/>
    <p:sldId id="336" r:id="rId43"/>
    <p:sldId id="1052" r:id="rId44"/>
    <p:sldId id="997" r:id="rId45"/>
    <p:sldId id="1086" r:id="rId46"/>
    <p:sldId id="371" r:id="rId47"/>
    <p:sldId id="952" r:id="rId48"/>
    <p:sldId id="957" r:id="rId49"/>
    <p:sldId id="370" r:id="rId50"/>
    <p:sldId id="344" r:id="rId51"/>
    <p:sldId id="358" r:id="rId52"/>
    <p:sldId id="270" r:id="rId53"/>
    <p:sldId id="271" r:id="rId54"/>
    <p:sldId id="372" r:id="rId55"/>
    <p:sldId id="279" r:id="rId56"/>
    <p:sldId id="314" r:id="rId57"/>
    <p:sldId id="350" r:id="rId58"/>
    <p:sldId id="307" r:id="rId59"/>
    <p:sldId id="306" r:id="rId60"/>
    <p:sldId id="345" r:id="rId6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E63D054B-995A-5A44-88AE-48FF09489D6B}">
          <p14:sldIdLst>
            <p14:sldId id="1036"/>
            <p14:sldId id="257"/>
          </p14:sldIdLst>
        </p14:section>
        <p14:section name="Introduction" id="{C00903CB-FA4E-4D4B-99D7-854CDA7BC659}">
          <p14:sldIdLst>
            <p14:sldId id="1042"/>
            <p14:sldId id="1040"/>
          </p14:sldIdLst>
        </p14:section>
        <p14:section name="Methodology" id="{122AD3B2-AC50-D44D-9484-335670009902}">
          <p14:sldIdLst>
            <p14:sldId id="1102"/>
            <p14:sldId id="996"/>
            <p14:sldId id="907"/>
            <p14:sldId id="908"/>
          </p14:sldIdLst>
        </p14:section>
        <p14:section name="P1: Opposition Analysis of Crystal Palace" id="{2744DF78-FFE3-9F4F-AEFE-ED726B3C0927}">
          <p14:sldIdLst>
            <p14:sldId id="1044"/>
            <p14:sldId id="1067"/>
            <p14:sldId id="1069"/>
            <p14:sldId id="1092"/>
            <p14:sldId id="1070"/>
            <p14:sldId id="1046"/>
            <p14:sldId id="1071"/>
            <p14:sldId id="1072"/>
            <p14:sldId id="1073"/>
            <p14:sldId id="1075"/>
            <p14:sldId id="1084"/>
            <p14:sldId id="1076"/>
            <p14:sldId id="1100"/>
            <p14:sldId id="1081"/>
            <p14:sldId id="1082"/>
            <p14:sldId id="1077"/>
            <p14:sldId id="1078"/>
            <p14:sldId id="1083"/>
            <p14:sldId id="1074"/>
          </p14:sldIdLst>
        </p14:section>
        <p14:section name="P2: Physcial" id="{55CB23E4-44A7-A544-866A-EC9DF4877466}">
          <p14:sldIdLst>
            <p14:sldId id="1047"/>
            <p14:sldId id="1096"/>
            <p14:sldId id="1098"/>
            <p14:sldId id="1099"/>
            <p14:sldId id="1088"/>
            <p14:sldId id="1087"/>
            <p14:sldId id="1094"/>
            <p14:sldId id="1103"/>
            <p14:sldId id="1095"/>
            <p14:sldId id="1097"/>
            <p14:sldId id="1089"/>
          </p14:sldIdLst>
        </p14:section>
        <p14:section name="Next Steps" id="{AC0568CD-72A9-574C-812A-A36FE303E0BF}">
          <p14:sldIdLst>
            <p14:sldId id="1049"/>
            <p14:sldId id="1050"/>
          </p14:sldIdLst>
        </p14:section>
        <p14:section name="Conclusion" id="{CC33B5A1-161A-4646-99FF-6A20E989D202}">
          <p14:sldIdLst>
            <p14:sldId id="369"/>
            <p14:sldId id="336"/>
            <p14:sldId id="1052"/>
            <p14:sldId id="997"/>
            <p14:sldId id="1086"/>
          </p14:sldIdLst>
        </p14:section>
        <p14:section name="Further Work" id="{28F18BB9-CF64-6F49-9678-CEDF375AE93A}">
          <p14:sldIdLst>
            <p14:sldId id="371"/>
            <p14:sldId id="952"/>
            <p14:sldId id="957"/>
          </p14:sldIdLst>
        </p14:section>
        <p14:section name="Referemces" id="{3866E6CF-8B40-274D-91D6-E0FEE288D609}">
          <p14:sldIdLst>
            <p14:sldId id="370"/>
            <p14:sldId id="344"/>
          </p14:sldIdLst>
        </p14:section>
        <p14:section name="Appendix" id="{4AA10C4A-38E1-554A-839A-F9E03DC3DE52}">
          <p14:sldIdLst>
            <p14:sldId id="358"/>
            <p14:sldId id="270"/>
            <p14:sldId id="271"/>
            <p14:sldId id="372"/>
            <p14:sldId id="279"/>
            <p14:sldId id="314"/>
            <p14:sldId id="350"/>
            <p14:sldId id="307"/>
            <p14:sldId id="306"/>
            <p14:sldId id="345"/>
          </p14:sldIdLst>
        </p14:section>
        <p14:section name="Conclusion" id="{9AFCCDD9-AF98-4241-AC00-DD3EA008A35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58F"/>
    <a:srgbClr val="FAEF21"/>
    <a:srgbClr val="060606"/>
    <a:srgbClr val="2C2C2C"/>
    <a:srgbClr val="000000"/>
    <a:srgbClr val="FFFDEC"/>
    <a:srgbClr val="DD1F27"/>
    <a:srgbClr val="ED2127"/>
    <a:srgbClr val="FDEAEB"/>
    <a:srgbClr val="FBE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E9FAF5-0647-4A47-B49B-D68368F5149F}">
  <a:tblStyle styleId="{B6E9FAF5-0647-4A47-B49B-D68368F5149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F7"/>
          </a:solidFill>
        </a:fill>
      </a:tcStyle>
    </a:wholeTbl>
    <a:band1H>
      <a:tcTxStyle/>
      <a:tcStyle>
        <a:tcBdr/>
        <a:fill>
          <a:solidFill>
            <a:srgbClr val="CBDFEF"/>
          </a:solidFill>
        </a:fill>
      </a:tcStyle>
    </a:band1H>
    <a:band2H>
      <a:tcTxStyle/>
      <a:tcStyle>
        <a:tcBdr/>
      </a:tcStyle>
    </a:band2H>
    <a:band1V>
      <a:tcTxStyle/>
      <a:tcStyle>
        <a:tcBdr/>
        <a:fill>
          <a:solidFill>
            <a:srgbClr val="CBDF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85353"/>
  </p:normalViewPr>
  <p:slideViewPr>
    <p:cSldViewPr snapToGrid="0">
      <p:cViewPr varScale="1">
        <p:scale>
          <a:sx n="115" d="100"/>
          <a:sy n="115" d="100"/>
        </p:scale>
        <p:origin x="1056" y="184"/>
      </p:cViewPr>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80" d="100"/>
        <a:sy n="80" d="100"/>
      </p:scale>
      <p:origin x="0" y="0"/>
    </p:cViewPr>
  </p:sorterViewPr>
  <p:notesViewPr>
    <p:cSldViewPr snapToGrid="0">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9415F0-837A-0648-B8F9-29289C11E0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23E533A-3638-544F-A226-E50698991F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AC97BB-1A21-C348-96BC-6796412D14A1}" type="datetimeFigureOut">
              <a:rPr lang="en-US" smtClean="0"/>
              <a:t>2/1/22</a:t>
            </a:fld>
            <a:endParaRPr lang="en-US"/>
          </a:p>
        </p:txBody>
      </p:sp>
      <p:sp>
        <p:nvSpPr>
          <p:cNvPr id="4" name="Footer Placeholder 3">
            <a:extLst>
              <a:ext uri="{FF2B5EF4-FFF2-40B4-BE49-F238E27FC236}">
                <a16:creationId xmlns:a16="http://schemas.microsoft.com/office/drawing/2014/main" id="{12E2BCB9-BDF0-A44F-8EB7-3B985112AE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16277D6-83C4-4746-AA51-5B32217B11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0FF12F-D2EB-5E4F-A7F5-53655FE816F9}" type="slidenum">
              <a:rPr lang="en-US" smtClean="0"/>
              <a:t>‹#›</a:t>
            </a:fld>
            <a:endParaRPr lang="en-US"/>
          </a:p>
        </p:txBody>
      </p:sp>
    </p:spTree>
    <p:extLst>
      <p:ext uri="{BB962C8B-B14F-4D97-AF65-F5344CB8AC3E}">
        <p14:creationId xmlns:p14="http://schemas.microsoft.com/office/powerpoint/2010/main" val="2836520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34"/>
        <p:cNvGrpSpPr/>
        <p:nvPr/>
      </p:nvGrpSpPr>
      <p:grpSpPr>
        <a:xfrm>
          <a:off x="0" y="0"/>
          <a:ext cx="0" cy="0"/>
          <a:chOff x="0" y="0"/>
          <a:chExt cx="0" cy="0"/>
        </a:xfrm>
      </p:grpSpPr>
      <p:sp>
        <p:nvSpPr>
          <p:cNvPr id="26635" name="Google Shape;26635;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636" name="Google Shape;26636;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637" name="Google Shape;26637;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38" name="Google Shape;26638;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26639" name="Google Shape;26639;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640" name="Google Shape;26640;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2"/>
        <p:cNvGrpSpPr/>
        <p:nvPr/>
      </p:nvGrpSpPr>
      <p:grpSpPr>
        <a:xfrm>
          <a:off x="0" y="0"/>
          <a:ext cx="0" cy="0"/>
          <a:chOff x="0" y="0"/>
          <a:chExt cx="0" cy="0"/>
        </a:xfrm>
      </p:grpSpPr>
      <p:sp>
        <p:nvSpPr>
          <p:cNvPr id="26873" name="Google Shape;268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74" name="Google Shape;26874;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75" name="Google Shape;26875;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In this Opposition Analysis scenario, I am imagining that this analysis has been submitted in early October, after the most recent two fixtures against Brighton and </a:t>
            </a:r>
            <a:r>
              <a:rPr lang="en-GB" dirty="0" err="1"/>
              <a:t>Leicesterfrom</a:t>
            </a:r>
            <a:r>
              <a:rPr lang="en-GB" dirty="0"/>
              <a:t> the perspective of the upcoming opponent - Arsenal (played on 18</a:t>
            </a:r>
            <a:r>
              <a:rPr lang="en-GB" baseline="30000" dirty="0"/>
              <a:t>th</a:t>
            </a:r>
            <a:r>
              <a:rPr lang="en-GB" dirty="0"/>
              <a:t> October after the first international break).</a:t>
            </a: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128371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Same starting XI</a:t>
            </a:r>
          </a:p>
          <a:p>
            <a:pPr marL="0" lvl="0" indent="0" algn="l" rtl="0">
              <a:spcBef>
                <a:spcPts val="0"/>
              </a:spcBef>
              <a:spcAft>
                <a:spcPts val="0"/>
              </a:spcAft>
              <a:buNone/>
            </a:pPr>
            <a:r>
              <a:rPr lang="en-GB" dirty="0"/>
              <a:t>Against Brighton, Palace brough on Kouyate, </a:t>
            </a:r>
            <a:r>
              <a:rPr lang="en-GB" dirty="0" err="1"/>
              <a:t>Schlupp</a:t>
            </a:r>
            <a:r>
              <a:rPr lang="en-GB" dirty="0"/>
              <a:t>, and Benteke</a:t>
            </a:r>
          </a:p>
          <a:p>
            <a:pPr marL="0" lvl="0" indent="0" algn="l" rtl="0">
              <a:spcBef>
                <a:spcPts val="0"/>
              </a:spcBef>
              <a:spcAft>
                <a:spcPts val="0"/>
              </a:spcAft>
              <a:buNone/>
            </a:pPr>
            <a:r>
              <a:rPr lang="en-GB" dirty="0"/>
              <a:t>Against Leicester they brought on </a:t>
            </a:r>
            <a:r>
              <a:rPr lang="en-GB" dirty="0" err="1"/>
              <a:t>Olise</a:t>
            </a:r>
            <a:r>
              <a:rPr lang="en-GB" dirty="0"/>
              <a:t>, </a:t>
            </a:r>
            <a:r>
              <a:rPr lang="en-GB" dirty="0" err="1"/>
              <a:t>Schlupp</a:t>
            </a:r>
            <a:r>
              <a:rPr lang="en-GB" dirty="0"/>
              <a:t> and Benteke</a:t>
            </a: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658108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303754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184865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Attacking threat comes from the left-hand-side. Mitchell plays high and wide up as the full-back and Zaha is their main outlet</a:t>
            </a:r>
          </a:p>
          <a:p>
            <a:pPr marL="0" lvl="0" indent="0" algn="l" rtl="0">
              <a:spcBef>
                <a:spcPts val="0"/>
              </a:spcBef>
              <a:spcAft>
                <a:spcPts val="0"/>
              </a:spcAft>
              <a:buNone/>
            </a:pPr>
            <a:r>
              <a:rPr lang="en-GB" dirty="0"/>
              <a:t>The </a:t>
            </a:r>
            <a:r>
              <a:rPr lang="en-GB" dirty="0" err="1"/>
              <a:t>center</a:t>
            </a:r>
            <a:r>
              <a:rPr lang="en-GB" dirty="0"/>
              <a:t> backs will often deliver the ball directly into the wingers – Zaha and </a:t>
            </a:r>
            <a:r>
              <a:rPr lang="en-GB" dirty="0" err="1"/>
              <a:t>Ayew</a:t>
            </a:r>
            <a:endParaRPr lang="en-GB" dirty="0"/>
          </a:p>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2142310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2374311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3921763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Zaha stretches the opposition, having a lot of touches of the ball in the final third of the field on the left flank, in comparison, Jordan </a:t>
            </a:r>
            <a:r>
              <a:rPr lang="en-GB" dirty="0" err="1"/>
              <a:t>Ayew</a:t>
            </a:r>
            <a:r>
              <a:rPr lang="en-GB" dirty="0"/>
              <a:t> is having more touches in his own half and less to the opposition’s box</a:t>
            </a: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36646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 values for Expected Goals were derived by training an Expected Goals model, using shots from the Premier League between 09/10-20/21 by Opta.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two games are interesting case studies. Against Brighton, Palace were leading the game until a last minute chip from Neil </a:t>
            </a:r>
            <a:r>
              <a:rPr lang="en-GB" dirty="0" err="1"/>
              <a:t>Maupay</a:t>
            </a:r>
            <a:r>
              <a:rPr lang="en-GB" dirty="0"/>
              <a:t>. However, the chances were level and a draw was probably deserved.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Against Leicester, despite being 2-0 down and coming back to get a point, it could be argued that Palace should have actually gone on to claim all 3 points, when analysing the quality of the chances that they created, especially in the 2</a:t>
            </a:r>
            <a:r>
              <a:rPr lang="en-GB" baseline="30000" dirty="0"/>
              <a:t>nd</a:t>
            </a:r>
            <a:r>
              <a:rPr lang="en-GB" dirty="0"/>
              <a:t> half, including hitting the bar.</a:t>
            </a: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extLst>
      <p:ext uri="{BB962C8B-B14F-4D97-AF65-F5344CB8AC3E}">
        <p14:creationId xmlns:p14="http://schemas.microsoft.com/office/powerpoint/2010/main" val="3912556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extLst>
      <p:ext uri="{BB962C8B-B14F-4D97-AF65-F5344CB8AC3E}">
        <p14:creationId xmlns:p14="http://schemas.microsoft.com/office/powerpoint/2010/main" val="96418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8"/>
        <p:cNvGrpSpPr/>
        <p:nvPr/>
      </p:nvGrpSpPr>
      <p:grpSpPr>
        <a:xfrm>
          <a:off x="0" y="0"/>
          <a:ext cx="0" cy="0"/>
          <a:chOff x="0" y="0"/>
          <a:chExt cx="0" cy="0"/>
        </a:xfrm>
      </p:grpSpPr>
      <p:sp>
        <p:nvSpPr>
          <p:cNvPr id="26879" name="Google Shape;268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80" name="Google Shape;2688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81" name="Google Shape;2688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1185622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extLst>
      <p:ext uri="{BB962C8B-B14F-4D97-AF65-F5344CB8AC3E}">
        <p14:creationId xmlns:p14="http://schemas.microsoft.com/office/powerpoint/2010/main" val="409365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extLst>
      <p:ext uri="{BB962C8B-B14F-4D97-AF65-F5344CB8AC3E}">
        <p14:creationId xmlns:p14="http://schemas.microsoft.com/office/powerpoint/2010/main" val="3651912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2111239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More of these physical reports will be focussed on in the next section, however, it is possible to derive findings from the Tracking data</a:t>
            </a: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extLst>
      <p:ext uri="{BB962C8B-B14F-4D97-AF65-F5344CB8AC3E}">
        <p14:creationId xmlns:p14="http://schemas.microsoft.com/office/powerpoint/2010/main" val="290228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423827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extLst>
      <p:ext uri="{BB962C8B-B14F-4D97-AF65-F5344CB8AC3E}">
        <p14:creationId xmlns:p14="http://schemas.microsoft.com/office/powerpoint/2010/main" val="2531446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0"/>
        <p:cNvGrpSpPr/>
        <p:nvPr/>
      </p:nvGrpSpPr>
      <p:grpSpPr>
        <a:xfrm>
          <a:off x="0" y="0"/>
          <a:ext cx="0" cy="0"/>
          <a:chOff x="0" y="0"/>
          <a:chExt cx="0" cy="0"/>
        </a:xfrm>
      </p:grpSpPr>
      <p:sp>
        <p:nvSpPr>
          <p:cNvPr id="27341" name="Google Shape;273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42" name="Google Shape;2734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43" name="Google Shape;2734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extLst>
      <p:ext uri="{BB962C8B-B14F-4D97-AF65-F5344CB8AC3E}">
        <p14:creationId xmlns:p14="http://schemas.microsoft.com/office/powerpoint/2010/main" val="445302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extLst>
      <p:ext uri="{BB962C8B-B14F-4D97-AF65-F5344CB8AC3E}">
        <p14:creationId xmlns:p14="http://schemas.microsoft.com/office/powerpoint/2010/main" val="2480955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extLst>
      <p:ext uri="{BB962C8B-B14F-4D97-AF65-F5344CB8AC3E}">
        <p14:creationId xmlns:p14="http://schemas.microsoft.com/office/powerpoint/2010/main" val="11017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1226447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extLst>
      <p:ext uri="{BB962C8B-B14F-4D97-AF65-F5344CB8AC3E}">
        <p14:creationId xmlns:p14="http://schemas.microsoft.com/office/powerpoint/2010/main" val="2916820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extLst>
      <p:ext uri="{BB962C8B-B14F-4D97-AF65-F5344CB8AC3E}">
        <p14:creationId xmlns:p14="http://schemas.microsoft.com/office/powerpoint/2010/main" val="283996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Players 6, 9, 14, 20, 13 ran the greatest distance in sprints</a:t>
            </a:r>
            <a:endParaRPr lang="en-GB" dirty="0"/>
          </a:p>
          <a:p>
            <a:pPr marL="0" lvl="0" indent="0" algn="l" rtl="0">
              <a:spcBef>
                <a:spcPts val="0"/>
              </a:spcBef>
              <a:spcAft>
                <a:spcPts val="0"/>
              </a:spcAft>
              <a:buNone/>
            </a:pPr>
            <a:r>
              <a:rPr lang="en-GB" dirty="0"/>
              <a:t>Player 15 probably the goalkeeper – greatest </a:t>
            </a:r>
            <a:r>
              <a:rPr lang="en-GB" dirty="0" err="1"/>
              <a:t>walk:sprint</a:t>
            </a:r>
            <a:r>
              <a:rPr lang="en-GB" dirty="0"/>
              <a:t> ratio</a:t>
            </a:r>
            <a:endParaRPr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extLst>
      <p:ext uri="{BB962C8B-B14F-4D97-AF65-F5344CB8AC3E}">
        <p14:creationId xmlns:p14="http://schemas.microsoft.com/office/powerpoint/2010/main" val="56289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Player 6 covered the most meters over the course of the season, which quickly suggests that they were a starter in most games</a:t>
            </a:r>
          </a:p>
          <a:p>
            <a:pPr marL="0" lvl="0" indent="0" algn="l" rtl="0">
              <a:spcBef>
                <a:spcPts val="0"/>
              </a:spcBef>
              <a:spcAft>
                <a:spcPts val="0"/>
              </a:spcAft>
              <a:buNone/>
            </a:pPr>
            <a:r>
              <a:rPr lang="en-GB" dirty="0"/>
              <a:t>Player 28 covered the most meters per minute, however, ranked 20</a:t>
            </a:r>
            <a:r>
              <a:rPr lang="en-GB" baseline="30000" dirty="0"/>
              <a:t>th</a:t>
            </a:r>
            <a:r>
              <a:rPr lang="en-GB" dirty="0"/>
              <a:t> for total distance covered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Player 3 covered the lowest meters per minute, ranking 12</a:t>
            </a:r>
            <a:r>
              <a:rPr lang="en-GB" baseline="30000" dirty="0"/>
              <a:t>th</a:t>
            </a:r>
            <a:r>
              <a:rPr lang="en-GB" dirty="0"/>
              <a:t> for distance covered</a:t>
            </a:r>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extLst>
      <p:ext uri="{BB962C8B-B14F-4D97-AF65-F5344CB8AC3E}">
        <p14:creationId xmlns:p14="http://schemas.microsoft.com/office/powerpoint/2010/main" val="3432274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GB" dirty="0"/>
              <a:t>Player 6 also had the greatest High Intensity distance covered – suggesting they’re a striker or </a:t>
            </a:r>
            <a:r>
              <a:rPr lang="en-GB" dirty="0" err="1"/>
              <a:t>winge</a:t>
            </a:r>
            <a:endParaRPr lang="en-GB" dirty="0"/>
          </a:p>
          <a:p>
            <a:pPr marL="171450" lvl="0" indent="-171450" algn="l" rtl="0">
              <a:spcBef>
                <a:spcPts val="0"/>
              </a:spcBef>
              <a:spcAft>
                <a:spcPts val="0"/>
              </a:spcAft>
              <a:buFontTx/>
              <a:buChar char="-"/>
            </a:pPr>
            <a:r>
              <a:rPr lang="en-GB" dirty="0"/>
              <a:t>Player 3 potentially a goalkeeper?</a:t>
            </a:r>
          </a:p>
          <a:p>
            <a:pPr marL="171450" lvl="0" indent="-171450" algn="l" rtl="0">
              <a:spcBef>
                <a:spcPts val="0"/>
              </a:spcBef>
              <a:spcAft>
                <a:spcPts val="0"/>
              </a:spcAft>
              <a:buFontTx/>
              <a:buChar char="-"/>
            </a:pPr>
            <a:r>
              <a:rPr lang="en-GB" dirty="0"/>
              <a:t>Players that had next to 0 game time distort the max meters run</a:t>
            </a:r>
          </a:p>
          <a:p>
            <a:pPr marL="171450" lvl="0" indent="-171450" algn="l" rtl="0">
              <a:spcBef>
                <a:spcPts val="0"/>
              </a:spcBef>
              <a:spcAft>
                <a:spcPts val="0"/>
              </a:spcAft>
              <a:buFontTx/>
              <a:buChar char="-"/>
            </a:pPr>
            <a:endParaRPr lang="en-GB"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extLst>
      <p:ext uri="{BB962C8B-B14F-4D97-AF65-F5344CB8AC3E}">
        <p14:creationId xmlns:p14="http://schemas.microsoft.com/office/powerpoint/2010/main" val="1301612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 Previous determined that Player 6 is most likely an attacking player, therefore, off-the-ball distance per minute will be lower than players such as </a:t>
            </a:r>
            <a:r>
              <a:rPr lang="en-GB" dirty="0" err="1"/>
              <a:t>center</a:t>
            </a:r>
            <a:r>
              <a:rPr lang="en-GB" dirty="0"/>
              <a:t> midfielders</a:t>
            </a:r>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extLst>
      <p:ext uri="{BB962C8B-B14F-4D97-AF65-F5344CB8AC3E}">
        <p14:creationId xmlns:p14="http://schemas.microsoft.com/office/powerpoint/2010/main" val="400334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GB" dirty="0"/>
              <a:t>The match where Team A covered the most ground was against team B –midway through the season on 13</a:t>
            </a:r>
            <a:r>
              <a:rPr lang="en-GB" baseline="30000" dirty="0"/>
              <a:t>th</a:t>
            </a:r>
            <a:r>
              <a:rPr lang="en-GB" dirty="0"/>
              <a:t> February</a:t>
            </a:r>
          </a:p>
          <a:p>
            <a:pPr marL="171450" lvl="0" indent="-171450" algn="l" rtl="0">
              <a:spcBef>
                <a:spcPts val="0"/>
              </a:spcBef>
              <a:spcAft>
                <a:spcPts val="0"/>
              </a:spcAft>
              <a:buFontTx/>
              <a:buChar char="-"/>
            </a:pPr>
            <a:r>
              <a:rPr lang="en-GB" dirty="0"/>
              <a:t>The lowest ground covered was in the season opener (11</a:t>
            </a:r>
            <a:r>
              <a:rPr lang="en-GB" baseline="30000" dirty="0"/>
              <a:t>th</a:t>
            </a:r>
            <a:r>
              <a:rPr lang="en-GB" dirty="0"/>
              <a:t> September)</a:t>
            </a:r>
          </a:p>
          <a:p>
            <a:pPr marL="171450" lvl="0" indent="-171450" algn="l" rtl="0">
              <a:spcBef>
                <a:spcPts val="0"/>
              </a:spcBef>
              <a:spcAft>
                <a:spcPts val="0"/>
              </a:spcAft>
              <a:buFontTx/>
              <a:buChar char="-"/>
            </a:pPr>
            <a:endParaRPr lang="en-GB" dirty="0"/>
          </a:p>
          <a:p>
            <a:pPr marL="171450" lvl="0" indent="-171450" algn="l" rtl="0">
              <a:spcBef>
                <a:spcPts val="0"/>
              </a:spcBef>
              <a:spcAft>
                <a:spcPts val="0"/>
              </a:spcAft>
              <a:buFontTx/>
              <a:buChar char="-"/>
            </a:pPr>
            <a:r>
              <a:rPr lang="en-GB" dirty="0"/>
              <a:t>For High Intensity distance covered, the lowest was on 1</a:t>
            </a:r>
            <a:r>
              <a:rPr lang="en-GB" baseline="30000" dirty="0"/>
              <a:t>st</a:t>
            </a:r>
            <a:r>
              <a:rPr lang="en-GB" dirty="0"/>
              <a:t> January, during a busy Christmas period where they had play a game 5 days earlier</a:t>
            </a:r>
          </a:p>
          <a:p>
            <a:pPr marL="171450" lvl="0" indent="-171450" algn="l" rtl="0">
              <a:spcBef>
                <a:spcPts val="0"/>
              </a:spcBef>
              <a:spcAft>
                <a:spcPts val="0"/>
              </a:spcAft>
              <a:buFontTx/>
              <a:buChar char="-"/>
            </a:pPr>
            <a:r>
              <a:rPr lang="en-GB" dirty="0"/>
              <a:t>The match with the greatest High Intensity distance covered was against Team D on 6</a:t>
            </a:r>
            <a:r>
              <a:rPr lang="en-GB" baseline="30000" dirty="0"/>
              <a:t>th</a:t>
            </a:r>
            <a:r>
              <a:rPr lang="en-GB" dirty="0"/>
              <a:t> February</a:t>
            </a:r>
          </a:p>
          <a:p>
            <a:pPr marL="171450" lvl="0" indent="-171450" algn="l" rtl="0">
              <a:spcBef>
                <a:spcPts val="0"/>
              </a:spcBef>
              <a:spcAft>
                <a:spcPts val="0"/>
              </a:spcAft>
              <a:buFontTx/>
              <a:buChar char="-"/>
            </a:pPr>
            <a:endParaRPr lang="en-GB" dirty="0"/>
          </a:p>
          <a:p>
            <a:pPr marL="171450" lvl="0" indent="-171450" algn="l" rtl="0">
              <a:spcBef>
                <a:spcPts val="0"/>
              </a:spcBef>
              <a:spcAft>
                <a:spcPts val="0"/>
              </a:spcAft>
              <a:buFontTx/>
              <a:buChar char="-"/>
            </a:pPr>
            <a:endParaRPr lang="en-GB"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extLst>
      <p:ext uri="{BB962C8B-B14F-4D97-AF65-F5344CB8AC3E}">
        <p14:creationId xmlns:p14="http://schemas.microsoft.com/office/powerpoint/2010/main" val="3309135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GB" dirty="0"/>
              <a:t>71-75</a:t>
            </a:r>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extLst>
      <p:ext uri="{BB962C8B-B14F-4D97-AF65-F5344CB8AC3E}">
        <p14:creationId xmlns:p14="http://schemas.microsoft.com/office/powerpoint/2010/main" val="2094225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0"/>
        <p:cNvGrpSpPr/>
        <p:nvPr/>
      </p:nvGrpSpPr>
      <p:grpSpPr>
        <a:xfrm>
          <a:off x="0" y="0"/>
          <a:ext cx="0" cy="0"/>
          <a:chOff x="0" y="0"/>
          <a:chExt cx="0" cy="0"/>
        </a:xfrm>
      </p:grpSpPr>
      <p:sp>
        <p:nvSpPr>
          <p:cNvPr id="27341" name="Google Shape;273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42" name="Google Shape;2734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43" name="Google Shape;2734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extLst>
      <p:ext uri="{BB962C8B-B14F-4D97-AF65-F5344CB8AC3E}">
        <p14:creationId xmlns:p14="http://schemas.microsoft.com/office/powerpoint/2010/main" val="1332755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extLst>
      <p:ext uri="{BB962C8B-B14F-4D97-AF65-F5344CB8AC3E}">
        <p14:creationId xmlns:p14="http://schemas.microsoft.com/office/powerpoint/2010/main" val="75031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3936661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2"/>
        <p:cNvGrpSpPr/>
        <p:nvPr/>
      </p:nvGrpSpPr>
      <p:grpSpPr>
        <a:xfrm>
          <a:off x="0" y="0"/>
          <a:ext cx="0" cy="0"/>
          <a:chOff x="0" y="0"/>
          <a:chExt cx="0" cy="0"/>
        </a:xfrm>
      </p:grpSpPr>
      <p:sp>
        <p:nvSpPr>
          <p:cNvPr id="28603" name="Google Shape;2860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04" name="Google Shape;28604;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05" name="Google Shape;28605;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extLst>
      <p:ext uri="{BB962C8B-B14F-4D97-AF65-F5344CB8AC3E}">
        <p14:creationId xmlns:p14="http://schemas.microsoft.com/office/powerpoint/2010/main" val="2009435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extLst>
      <p:ext uri="{BB962C8B-B14F-4D97-AF65-F5344CB8AC3E}">
        <p14:creationId xmlns:p14="http://schemas.microsoft.com/office/powerpoint/2010/main" val="610923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2"/>
        <p:cNvGrpSpPr/>
        <p:nvPr/>
      </p:nvGrpSpPr>
      <p:grpSpPr>
        <a:xfrm>
          <a:off x="0" y="0"/>
          <a:ext cx="0" cy="0"/>
          <a:chOff x="0" y="0"/>
          <a:chExt cx="0" cy="0"/>
        </a:xfrm>
      </p:grpSpPr>
      <p:sp>
        <p:nvSpPr>
          <p:cNvPr id="28603" name="Google Shape;2860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04" name="Google Shape;28604;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05" name="Google Shape;28605;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3"/>
        <p:cNvGrpSpPr/>
        <p:nvPr/>
      </p:nvGrpSpPr>
      <p:grpSpPr>
        <a:xfrm>
          <a:off x="0" y="0"/>
          <a:ext cx="0" cy="0"/>
          <a:chOff x="0" y="0"/>
          <a:chExt cx="0" cy="0"/>
        </a:xfrm>
      </p:grpSpPr>
      <p:sp>
        <p:nvSpPr>
          <p:cNvPr id="28624" name="Google Shape;2862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25" name="Google Shape;28625;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26" name="Google Shape;28626;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3"/>
        <p:cNvGrpSpPr/>
        <p:nvPr/>
      </p:nvGrpSpPr>
      <p:grpSpPr>
        <a:xfrm>
          <a:off x="0" y="0"/>
          <a:ext cx="0" cy="0"/>
          <a:chOff x="0" y="0"/>
          <a:chExt cx="0" cy="0"/>
        </a:xfrm>
      </p:grpSpPr>
      <p:sp>
        <p:nvSpPr>
          <p:cNvPr id="28624" name="Google Shape;2862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25" name="Google Shape;28625;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26" name="Google Shape;28626;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extLst>
      <p:ext uri="{BB962C8B-B14F-4D97-AF65-F5344CB8AC3E}">
        <p14:creationId xmlns:p14="http://schemas.microsoft.com/office/powerpoint/2010/main" val="2015967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3"/>
        <p:cNvGrpSpPr/>
        <p:nvPr/>
      </p:nvGrpSpPr>
      <p:grpSpPr>
        <a:xfrm>
          <a:off x="0" y="0"/>
          <a:ext cx="0" cy="0"/>
          <a:chOff x="0" y="0"/>
          <a:chExt cx="0" cy="0"/>
        </a:xfrm>
      </p:grpSpPr>
      <p:sp>
        <p:nvSpPr>
          <p:cNvPr id="28624" name="Google Shape;2862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25" name="Google Shape;28625;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26" name="Google Shape;28626;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extLst>
      <p:ext uri="{BB962C8B-B14F-4D97-AF65-F5344CB8AC3E}">
        <p14:creationId xmlns:p14="http://schemas.microsoft.com/office/powerpoint/2010/main" val="3024483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extLst>
      <p:ext uri="{BB962C8B-B14F-4D97-AF65-F5344CB8AC3E}">
        <p14:creationId xmlns:p14="http://schemas.microsoft.com/office/powerpoint/2010/main" val="228203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9"/>
        <p:cNvGrpSpPr/>
        <p:nvPr/>
      </p:nvGrpSpPr>
      <p:grpSpPr>
        <a:xfrm>
          <a:off x="0" y="0"/>
          <a:ext cx="0" cy="0"/>
          <a:chOff x="0" y="0"/>
          <a:chExt cx="0" cy="0"/>
        </a:xfrm>
      </p:grpSpPr>
      <p:sp>
        <p:nvSpPr>
          <p:cNvPr id="27380" name="Google Shape;273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81" name="Google Shape;2738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t>
            </a:r>
            <a:endParaRPr dirty="0"/>
          </a:p>
        </p:txBody>
      </p:sp>
      <p:sp>
        <p:nvSpPr>
          <p:cNvPr id="27382" name="Google Shape;2738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8"/>
        <p:cNvGrpSpPr/>
        <p:nvPr/>
      </p:nvGrpSpPr>
      <p:grpSpPr>
        <a:xfrm>
          <a:off x="0" y="0"/>
          <a:ext cx="0" cy="0"/>
          <a:chOff x="0" y="0"/>
          <a:chExt cx="0" cy="0"/>
        </a:xfrm>
      </p:grpSpPr>
      <p:sp>
        <p:nvSpPr>
          <p:cNvPr id="28649" name="Google Shape;2864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50" name="Google Shape;28650;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51" name="Google Shape;28651;p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extLst>
      <p:ext uri="{BB962C8B-B14F-4D97-AF65-F5344CB8AC3E}">
        <p14:creationId xmlns:p14="http://schemas.microsoft.com/office/powerpoint/2010/main" val="140516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extLst>
      <p:ext uri="{BB962C8B-B14F-4D97-AF65-F5344CB8AC3E}">
        <p14:creationId xmlns:p14="http://schemas.microsoft.com/office/powerpoint/2010/main" val="961919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4"/>
        <p:cNvGrpSpPr/>
        <p:nvPr/>
      </p:nvGrpSpPr>
      <p:grpSpPr>
        <a:xfrm>
          <a:off x="0" y="0"/>
          <a:ext cx="0" cy="0"/>
          <a:chOff x="0" y="0"/>
          <a:chExt cx="0" cy="0"/>
        </a:xfrm>
      </p:grpSpPr>
      <p:sp>
        <p:nvSpPr>
          <p:cNvPr id="28695" name="Google Shape;2869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96" name="Google Shape;28696;p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97" name="Google Shape;28697;p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51</a:t>
            </a:fld>
            <a:endParaRPr/>
          </a:p>
        </p:txBody>
      </p:sp>
    </p:spTree>
    <p:extLst>
      <p:ext uri="{BB962C8B-B14F-4D97-AF65-F5344CB8AC3E}">
        <p14:creationId xmlns:p14="http://schemas.microsoft.com/office/powerpoint/2010/main" val="376026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9"/>
        <p:cNvGrpSpPr/>
        <p:nvPr/>
      </p:nvGrpSpPr>
      <p:grpSpPr>
        <a:xfrm>
          <a:off x="0" y="0"/>
          <a:ext cx="0" cy="0"/>
          <a:chOff x="0" y="0"/>
          <a:chExt cx="0" cy="0"/>
        </a:xfrm>
      </p:grpSpPr>
      <p:sp>
        <p:nvSpPr>
          <p:cNvPr id="27150" name="Google Shape;2715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51" name="Google Shape;27151;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52" name="Google Shape;27152;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1"/>
        <p:cNvGrpSpPr/>
        <p:nvPr/>
      </p:nvGrpSpPr>
      <p:grpSpPr>
        <a:xfrm>
          <a:off x="0" y="0"/>
          <a:ext cx="0" cy="0"/>
          <a:chOff x="0" y="0"/>
          <a:chExt cx="0" cy="0"/>
        </a:xfrm>
      </p:grpSpPr>
      <p:sp>
        <p:nvSpPr>
          <p:cNvPr id="27172" name="Google Shape;271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73" name="Google Shape;27173;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74" name="Google Shape;27174;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0"/>
        <p:cNvGrpSpPr/>
        <p:nvPr/>
      </p:nvGrpSpPr>
      <p:grpSpPr>
        <a:xfrm>
          <a:off x="0" y="0"/>
          <a:ext cx="0" cy="0"/>
          <a:chOff x="0" y="0"/>
          <a:chExt cx="0" cy="0"/>
        </a:xfrm>
      </p:grpSpPr>
      <p:sp>
        <p:nvSpPr>
          <p:cNvPr id="27341" name="Google Shape;273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42" name="Google Shape;2734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43" name="Google Shape;2734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54</a:t>
            </a:fld>
            <a:endParaRPr/>
          </a:p>
        </p:txBody>
      </p:sp>
    </p:spTree>
    <p:extLst>
      <p:ext uri="{BB962C8B-B14F-4D97-AF65-F5344CB8AC3E}">
        <p14:creationId xmlns:p14="http://schemas.microsoft.com/office/powerpoint/2010/main" val="2957396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9"/>
        <p:cNvGrpSpPr/>
        <p:nvPr/>
      </p:nvGrpSpPr>
      <p:grpSpPr>
        <a:xfrm>
          <a:off x="0" y="0"/>
          <a:ext cx="0" cy="0"/>
          <a:chOff x="0" y="0"/>
          <a:chExt cx="0" cy="0"/>
        </a:xfrm>
      </p:grpSpPr>
      <p:sp>
        <p:nvSpPr>
          <p:cNvPr id="27380" name="Google Shape;273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81" name="Google Shape;2738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82" name="Google Shape;2738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6"/>
        <p:cNvGrpSpPr/>
        <p:nvPr/>
      </p:nvGrpSpPr>
      <p:grpSpPr>
        <a:xfrm>
          <a:off x="0" y="0"/>
          <a:ext cx="0" cy="0"/>
          <a:chOff x="0" y="0"/>
          <a:chExt cx="0" cy="0"/>
        </a:xfrm>
      </p:grpSpPr>
      <p:sp>
        <p:nvSpPr>
          <p:cNvPr id="28077" name="Google Shape;2807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78" name="Google Shape;28078;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79" name="Google Shape;28079;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1"/>
        <p:cNvGrpSpPr/>
        <p:nvPr/>
      </p:nvGrpSpPr>
      <p:grpSpPr>
        <a:xfrm>
          <a:off x="0" y="0"/>
          <a:ext cx="0" cy="0"/>
          <a:chOff x="0" y="0"/>
          <a:chExt cx="0" cy="0"/>
        </a:xfrm>
      </p:grpSpPr>
      <p:sp>
        <p:nvSpPr>
          <p:cNvPr id="28122" name="Google Shape;2812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23" name="Google Shape;28123;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124" name="Google Shape;28124;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Tree>
    <p:extLst>
      <p:ext uri="{BB962C8B-B14F-4D97-AF65-F5344CB8AC3E}">
        <p14:creationId xmlns:p14="http://schemas.microsoft.com/office/powerpoint/2010/main" val="2977110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4"/>
        <p:cNvGrpSpPr/>
        <p:nvPr/>
      </p:nvGrpSpPr>
      <p:grpSpPr>
        <a:xfrm>
          <a:off x="0" y="0"/>
          <a:ext cx="0" cy="0"/>
          <a:chOff x="0" y="0"/>
          <a:chExt cx="0" cy="0"/>
        </a:xfrm>
      </p:grpSpPr>
      <p:sp>
        <p:nvSpPr>
          <p:cNvPr id="27925" name="Google Shape;2792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26" name="Google Shape;27926;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27" name="Google Shape;27927;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7"/>
        <p:cNvGrpSpPr/>
        <p:nvPr/>
      </p:nvGrpSpPr>
      <p:grpSpPr>
        <a:xfrm>
          <a:off x="0" y="0"/>
          <a:ext cx="0" cy="0"/>
          <a:chOff x="0" y="0"/>
          <a:chExt cx="0" cy="0"/>
        </a:xfrm>
      </p:grpSpPr>
      <p:sp>
        <p:nvSpPr>
          <p:cNvPr id="27908" name="Google Shape;2790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09" name="Google Shape;27909;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10" name="Google Shape;27910;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3"/>
        <p:cNvGrpSpPr/>
        <p:nvPr/>
      </p:nvGrpSpPr>
      <p:grpSpPr>
        <a:xfrm>
          <a:off x="0" y="0"/>
          <a:ext cx="0" cy="0"/>
          <a:chOff x="0" y="0"/>
          <a:chExt cx="0" cy="0"/>
        </a:xfrm>
      </p:grpSpPr>
      <p:sp>
        <p:nvSpPr>
          <p:cNvPr id="27194" name="Google Shape;27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95" name="Google Shape;271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96" name="Google Shape;2719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2"/>
        <p:cNvGrpSpPr/>
        <p:nvPr/>
      </p:nvGrpSpPr>
      <p:grpSpPr>
        <a:xfrm>
          <a:off x="0" y="0"/>
          <a:ext cx="0" cy="0"/>
          <a:chOff x="0" y="0"/>
          <a:chExt cx="0" cy="0"/>
        </a:xfrm>
      </p:grpSpPr>
      <p:sp>
        <p:nvSpPr>
          <p:cNvPr id="26993" name="Google Shape;269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94" name="Google Shape;2699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95" name="Google Shape;26995;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1"/>
        <p:cNvGrpSpPr/>
        <p:nvPr/>
      </p:nvGrpSpPr>
      <p:grpSpPr>
        <a:xfrm>
          <a:off x="0" y="0"/>
          <a:ext cx="0" cy="0"/>
          <a:chOff x="0" y="0"/>
          <a:chExt cx="0" cy="0"/>
        </a:xfrm>
      </p:grpSpPr>
      <p:sp>
        <p:nvSpPr>
          <p:cNvPr id="27012" name="Google Shape;2701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13" name="Google Shape;270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14" name="Google Shape;2701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3"/>
        <p:cNvGrpSpPr/>
        <p:nvPr/>
      </p:nvGrpSpPr>
      <p:grpSpPr>
        <a:xfrm>
          <a:off x="0" y="0"/>
          <a:ext cx="0" cy="0"/>
          <a:chOff x="0" y="0"/>
          <a:chExt cx="0" cy="0"/>
        </a:xfrm>
      </p:grpSpPr>
      <p:sp>
        <p:nvSpPr>
          <p:cNvPr id="28704" name="Google Shape;2870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5" name="Google Shape;2870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06" name="Google Shape;28706;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117045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A_Full screen title or Chapter page">
  <p:cSld name="01A_Full screen title or Chapter page">
    <p:spTree>
      <p:nvGrpSpPr>
        <p:cNvPr id="1" name="Shape 26643"/>
        <p:cNvGrpSpPr/>
        <p:nvPr/>
      </p:nvGrpSpPr>
      <p:grpSpPr>
        <a:xfrm>
          <a:off x="0" y="0"/>
          <a:ext cx="0" cy="0"/>
          <a:chOff x="0" y="0"/>
          <a:chExt cx="0" cy="0"/>
        </a:xfrm>
      </p:grpSpPr>
      <p:sp>
        <p:nvSpPr>
          <p:cNvPr id="26644" name="Google Shape;26644;p2"/>
          <p:cNvSpPr>
            <a:spLocks noGrp="1"/>
          </p:cNvSpPr>
          <p:nvPr>
            <p:ph type="pic" idx="2"/>
          </p:nvPr>
        </p:nvSpPr>
        <p:spPr>
          <a:xfrm>
            <a:off x="0" y="0"/>
            <a:ext cx="12192000" cy="6858000"/>
          </a:xfrm>
          <a:prstGeom prst="rect">
            <a:avLst/>
          </a:prstGeom>
          <a:solidFill>
            <a:srgbClr val="D8D8D8"/>
          </a:solidFill>
          <a:ln>
            <a:noFill/>
          </a:ln>
        </p:spPr>
        <p:txBody>
          <a:bodyPr spcFirstLastPara="1" wrap="square" lIns="91425" tIns="45700" rIns="91425" bIns="45700" anchor="ctr" anchorCtr="1">
            <a:noAutofit/>
          </a:bodyPr>
          <a:lstStyle>
            <a:lvl1pPr marR="0" lvl="0" algn="l" rtl="0">
              <a:lnSpc>
                <a:spcPct val="100000"/>
              </a:lnSpc>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45" name="Google Shape;26645;p2"/>
          <p:cNvSpPr txBox="1">
            <a:spLocks noGrp="1"/>
          </p:cNvSpPr>
          <p:nvPr>
            <p:ph type="title"/>
          </p:nvPr>
        </p:nvSpPr>
        <p:spPr>
          <a:xfrm>
            <a:off x="2313093" y="3665127"/>
            <a:ext cx="7575900" cy="1202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lt1"/>
              </a:buClr>
              <a:buSzPts val="3867"/>
              <a:buFont typeface="Arial"/>
              <a:buNone/>
              <a:defRPr sz="3866"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646" name="Google Shape;26646;p2"/>
          <p:cNvSpPr txBox="1">
            <a:spLocks noGrp="1"/>
          </p:cNvSpPr>
          <p:nvPr>
            <p:ph type="body" idx="1"/>
          </p:nvPr>
        </p:nvSpPr>
        <p:spPr>
          <a:xfrm>
            <a:off x="0" y="5723467"/>
            <a:ext cx="12192000" cy="4911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427"/>
              </a:spcBef>
              <a:spcAft>
                <a:spcPts val="0"/>
              </a:spcAft>
              <a:buClr>
                <a:schemeClr val="lt1"/>
              </a:buClr>
              <a:buSzPts val="2133"/>
              <a:buFont typeface="Arial"/>
              <a:buNone/>
              <a:defRPr sz="2133" b="0" i="0" u="none" strike="noStrike" cap="none">
                <a:solidFill>
                  <a:schemeClr val="lt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47" name="Google Shape;26647;p2"/>
          <p:cNvSpPr txBox="1">
            <a:spLocks noGrp="1"/>
          </p:cNvSpPr>
          <p:nvPr>
            <p:ph type="body" idx="3"/>
          </p:nvPr>
        </p:nvSpPr>
        <p:spPr>
          <a:xfrm>
            <a:off x="0" y="5215467"/>
            <a:ext cx="12192000" cy="49110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 3 column with Background image">
  <p:cSld name="03B - 3 column with Background image">
    <p:bg>
      <p:bgPr>
        <a:solidFill>
          <a:schemeClr val="lt1"/>
        </a:solidFill>
        <a:effectLst/>
      </p:bgPr>
    </p:bg>
    <p:spTree>
      <p:nvGrpSpPr>
        <p:cNvPr id="1" name="Shape 26732"/>
        <p:cNvGrpSpPr/>
        <p:nvPr/>
      </p:nvGrpSpPr>
      <p:grpSpPr>
        <a:xfrm>
          <a:off x="0" y="0"/>
          <a:ext cx="0" cy="0"/>
          <a:chOff x="0" y="0"/>
          <a:chExt cx="0" cy="0"/>
        </a:xfrm>
      </p:grpSpPr>
      <p:sp>
        <p:nvSpPr>
          <p:cNvPr id="26733" name="Google Shape;26733;p13"/>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34" name="Google Shape;26734;p13"/>
          <p:cNvSpPr txBox="1">
            <a:spLocks noGrp="1"/>
          </p:cNvSpPr>
          <p:nvPr>
            <p:ph type="body" idx="1"/>
          </p:nvPr>
        </p:nvSpPr>
        <p:spPr>
          <a:xfrm>
            <a:off x="384473" y="1316766"/>
            <a:ext cx="3590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35" name="Google Shape;26735;p13"/>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36" name="Google Shape;26736;p13"/>
          <p:cNvSpPr txBox="1">
            <a:spLocks noGrp="1"/>
          </p:cNvSpPr>
          <p:nvPr>
            <p:ph type="body" idx="3"/>
          </p:nvPr>
        </p:nvSpPr>
        <p:spPr>
          <a:xfrm>
            <a:off x="8208234" y="1316766"/>
            <a:ext cx="3596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37" name="Google Shape;26737;p13"/>
          <p:cNvSpPr txBox="1">
            <a:spLocks noGrp="1"/>
          </p:cNvSpPr>
          <p:nvPr>
            <p:ph type="body" idx="4"/>
          </p:nvPr>
        </p:nvSpPr>
        <p:spPr>
          <a:xfrm>
            <a:off x="4331299" y="1316766"/>
            <a:ext cx="35889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38" name="Google Shape;26738;p13"/>
          <p:cNvSpPr txBox="1">
            <a:spLocks noGrp="1"/>
          </p:cNvSpPr>
          <p:nvPr>
            <p:ph type="body" idx="5"/>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39" name="Google Shape;26739;p13"/>
          <p:cNvSpPr txBox="1">
            <a:spLocks noGrp="1"/>
          </p:cNvSpPr>
          <p:nvPr>
            <p:ph type="body" idx="6"/>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40" name="Google Shape;26740;p13"/>
          <p:cNvSpPr txBox="1">
            <a:spLocks noGrp="1"/>
          </p:cNvSpPr>
          <p:nvPr>
            <p:ph type="body" idx="7"/>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41" name="Google Shape;26741;p13"/>
          <p:cNvSpPr txBox="1">
            <a:spLocks noGrp="1"/>
          </p:cNvSpPr>
          <p:nvPr>
            <p:ph type="body" idx="8"/>
          </p:nvPr>
        </p:nvSpPr>
        <p:spPr>
          <a:xfrm>
            <a:off x="384475"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42" name="Google Shape;26742;p13"/>
          <p:cNvSpPr txBox="1">
            <a:spLocks noGrp="1"/>
          </p:cNvSpPr>
          <p:nvPr>
            <p:ph type="body" idx="9"/>
          </p:nvPr>
        </p:nvSpPr>
        <p:spPr>
          <a:xfrm>
            <a:off x="4342401"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43" name="Google Shape;26743;p13"/>
          <p:cNvSpPr txBox="1">
            <a:spLocks noGrp="1"/>
          </p:cNvSpPr>
          <p:nvPr>
            <p:ph type="body" idx="13"/>
          </p:nvPr>
        </p:nvSpPr>
        <p:spPr>
          <a:xfrm>
            <a:off x="8214249"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44" name="Google Shape;26744;p13"/>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45" name="Google Shape;26745;p13"/>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4A - 1 column bullet text, 1 column image">
  <p:cSld name="04A - 1 column bullet text, 1 column image">
    <p:bg>
      <p:bgPr>
        <a:solidFill>
          <a:schemeClr val="lt1"/>
        </a:solidFill>
        <a:effectLst/>
      </p:bgPr>
    </p:bg>
    <p:spTree>
      <p:nvGrpSpPr>
        <p:cNvPr id="1" name="Shape 26746"/>
        <p:cNvGrpSpPr/>
        <p:nvPr/>
      </p:nvGrpSpPr>
      <p:grpSpPr>
        <a:xfrm>
          <a:off x="0" y="0"/>
          <a:ext cx="0" cy="0"/>
          <a:chOff x="0" y="0"/>
          <a:chExt cx="0" cy="0"/>
        </a:xfrm>
      </p:grpSpPr>
      <p:sp>
        <p:nvSpPr>
          <p:cNvPr id="26747" name="Google Shape;26747;p14"/>
          <p:cNvSpPr>
            <a:spLocks noGrp="1"/>
          </p:cNvSpPr>
          <p:nvPr>
            <p:ph type="pic" idx="2"/>
          </p:nvPr>
        </p:nvSpPr>
        <p:spPr>
          <a:xfrm>
            <a:off x="6189134" y="1124744"/>
            <a:ext cx="6093900" cy="50400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48" name="Google Shape;26748;p14"/>
          <p:cNvSpPr txBox="1">
            <a:spLocks noGrp="1"/>
          </p:cNvSpPr>
          <p:nvPr>
            <p:ph type="body" idx="1"/>
          </p:nvPr>
        </p:nvSpPr>
        <p:spPr>
          <a:xfrm>
            <a:off x="384474" y="1700808"/>
            <a:ext cx="5615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49" name="Google Shape;26749;p14"/>
          <p:cNvSpPr txBox="1">
            <a:spLocks noGrp="1"/>
          </p:cNvSpPr>
          <p:nvPr>
            <p:ph type="body" idx="3"/>
          </p:nvPr>
        </p:nvSpPr>
        <p:spPr>
          <a:xfrm>
            <a:off x="384473" y="1316766"/>
            <a:ext cx="5615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50" name="Google Shape;26750;p1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51" name="Google Shape;26751;p14"/>
          <p:cNvSpPr txBox="1">
            <a:spLocks noGrp="1"/>
          </p:cNvSpPr>
          <p:nvPr>
            <p:ph type="body" idx="4"/>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52" name="Google Shape;26752;p14"/>
          <p:cNvSpPr txBox="1">
            <a:spLocks noGrp="1"/>
          </p:cNvSpPr>
          <p:nvPr>
            <p:ph type="body" idx="5"/>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53" name="Google Shape;26753;p14"/>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54" name="Google Shape;26754;p14"/>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55" name="Google Shape;26755;p14"/>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4B - 1 column bullet text, full background image">
  <p:cSld name="04B - 1 column bullet text, full background image">
    <p:bg>
      <p:bgPr>
        <a:solidFill>
          <a:schemeClr val="lt1"/>
        </a:solidFill>
        <a:effectLst/>
      </p:bgPr>
    </p:bg>
    <p:spTree>
      <p:nvGrpSpPr>
        <p:cNvPr id="1" name="Shape 26756"/>
        <p:cNvGrpSpPr/>
        <p:nvPr/>
      </p:nvGrpSpPr>
      <p:grpSpPr>
        <a:xfrm>
          <a:off x="0" y="0"/>
          <a:ext cx="0" cy="0"/>
          <a:chOff x="0" y="0"/>
          <a:chExt cx="0" cy="0"/>
        </a:xfrm>
      </p:grpSpPr>
      <p:sp>
        <p:nvSpPr>
          <p:cNvPr id="26757" name="Google Shape;26757;p15"/>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58" name="Google Shape;26758;p15"/>
          <p:cNvSpPr txBox="1">
            <a:spLocks noGrp="1"/>
          </p:cNvSpPr>
          <p:nvPr>
            <p:ph type="body" idx="1"/>
          </p:nvPr>
        </p:nvSpPr>
        <p:spPr>
          <a:xfrm>
            <a:off x="387351" y="1700808"/>
            <a:ext cx="5615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59" name="Google Shape;26759;p15"/>
          <p:cNvSpPr txBox="1">
            <a:spLocks noGrp="1"/>
          </p:cNvSpPr>
          <p:nvPr>
            <p:ph type="body" idx="3"/>
          </p:nvPr>
        </p:nvSpPr>
        <p:spPr>
          <a:xfrm>
            <a:off x="384473" y="1316766"/>
            <a:ext cx="5618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60" name="Google Shape;26760;p15"/>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61" name="Google Shape;26761;p15"/>
          <p:cNvSpPr txBox="1">
            <a:spLocks noGrp="1"/>
          </p:cNvSpPr>
          <p:nvPr>
            <p:ph type="body" idx="4"/>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62" name="Google Shape;26762;p15"/>
          <p:cNvSpPr txBox="1">
            <a:spLocks noGrp="1"/>
          </p:cNvSpPr>
          <p:nvPr>
            <p:ph type="body" idx="5"/>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63" name="Google Shape;26763;p15"/>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64" name="Google Shape;26764;p15"/>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65" name="Google Shape;26765;p15"/>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5A- 2 column various media">
  <p:cSld name="05A- 2 column various media">
    <p:bg>
      <p:bgPr>
        <a:solidFill>
          <a:schemeClr val="lt1"/>
        </a:solidFill>
        <a:effectLst/>
      </p:bgPr>
    </p:bg>
    <p:spTree>
      <p:nvGrpSpPr>
        <p:cNvPr id="1" name="Shape 26766"/>
        <p:cNvGrpSpPr/>
        <p:nvPr/>
      </p:nvGrpSpPr>
      <p:grpSpPr>
        <a:xfrm>
          <a:off x="0" y="0"/>
          <a:ext cx="0" cy="0"/>
          <a:chOff x="0" y="0"/>
          <a:chExt cx="0" cy="0"/>
        </a:xfrm>
      </p:grpSpPr>
      <p:sp>
        <p:nvSpPr>
          <p:cNvPr id="26767" name="Google Shape;26767;p16"/>
          <p:cNvSpPr txBox="1">
            <a:spLocks noGrp="1"/>
          </p:cNvSpPr>
          <p:nvPr>
            <p:ph type="body" idx="1"/>
          </p:nvPr>
        </p:nvSpPr>
        <p:spPr>
          <a:xfrm>
            <a:off x="6192000" y="1132800"/>
            <a:ext cx="6043200" cy="5025600"/>
          </a:xfrm>
          <a:prstGeom prst="rect">
            <a:avLst/>
          </a:prstGeom>
          <a:solidFill>
            <a:srgbClr val="D9D9D9"/>
          </a:solid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68" name="Google Shape;26768;p16"/>
          <p:cNvSpPr txBox="1">
            <a:spLocks noGrp="1"/>
          </p:cNvSpPr>
          <p:nvPr>
            <p:ph type="body" idx="2"/>
          </p:nvPr>
        </p:nvSpPr>
        <p:spPr>
          <a:xfrm>
            <a:off x="384473" y="1316766"/>
            <a:ext cx="56028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69" name="Google Shape;26769;p1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70" name="Google Shape;26770;p16"/>
          <p:cNvSpPr txBox="1">
            <a:spLocks noGrp="1"/>
          </p:cNvSpPr>
          <p:nvPr>
            <p:ph type="body" idx="3"/>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71" name="Google Shape;26771;p16"/>
          <p:cNvSpPr txBox="1">
            <a:spLocks noGrp="1"/>
          </p:cNvSpPr>
          <p:nvPr>
            <p:ph type="body" idx="4"/>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72" name="Google Shape;26772;p16"/>
          <p:cNvSpPr txBox="1">
            <a:spLocks noGrp="1"/>
          </p:cNvSpPr>
          <p:nvPr>
            <p:ph type="body" idx="5"/>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73" name="Google Shape;26773;p16"/>
          <p:cNvSpPr txBox="1">
            <a:spLocks noGrp="1"/>
          </p:cNvSpPr>
          <p:nvPr>
            <p:ph type="body" idx="6"/>
          </p:nvPr>
        </p:nvSpPr>
        <p:spPr>
          <a:xfrm>
            <a:off x="384475" y="1700808"/>
            <a:ext cx="56052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74" name="Google Shape;26774;p16"/>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75" name="Google Shape;26775;p16"/>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6A- 2 column Various media on white ">
  <p:cSld name="06A- 2 column Various media on white ">
    <p:bg>
      <p:bgPr>
        <a:solidFill>
          <a:schemeClr val="lt1"/>
        </a:solidFill>
        <a:effectLst/>
      </p:bgPr>
    </p:bg>
    <p:spTree>
      <p:nvGrpSpPr>
        <p:cNvPr id="1" name="Shape 26776"/>
        <p:cNvGrpSpPr/>
        <p:nvPr/>
      </p:nvGrpSpPr>
      <p:grpSpPr>
        <a:xfrm>
          <a:off x="0" y="0"/>
          <a:ext cx="0" cy="0"/>
          <a:chOff x="0" y="0"/>
          <a:chExt cx="0" cy="0"/>
        </a:xfrm>
      </p:grpSpPr>
      <p:sp>
        <p:nvSpPr>
          <p:cNvPr id="26777" name="Google Shape;26777;p17"/>
          <p:cNvSpPr txBox="1">
            <a:spLocks noGrp="1"/>
          </p:cNvSpPr>
          <p:nvPr>
            <p:ph type="body" idx="1"/>
          </p:nvPr>
        </p:nvSpPr>
        <p:spPr>
          <a:xfrm>
            <a:off x="387351" y="1796819"/>
            <a:ext cx="5599800" cy="4224600"/>
          </a:xfrm>
          <a:prstGeom prst="rect">
            <a:avLst/>
          </a:prstGeom>
          <a:noFill/>
          <a:ln>
            <a:noFill/>
          </a:ln>
        </p:spPr>
        <p:txBody>
          <a:bodyPr spcFirstLastPara="1" wrap="square" lIns="0" tIns="46800" rIns="0" bIns="0" anchor="t" anchorCtr="0">
            <a:normAutofit/>
          </a:bodyPr>
          <a:lstStyle>
            <a:lvl1pPr marL="457200" marR="0" lvl="0" indent="-228600" algn="l" rtl="0">
              <a:lnSpc>
                <a:spcPct val="100000"/>
              </a:lnSpc>
              <a:spcBef>
                <a:spcPts val="320"/>
              </a:spcBef>
              <a:spcAft>
                <a:spcPts val="0"/>
              </a:spcAft>
              <a:buClr>
                <a:srgbClr val="7C7C81"/>
              </a:buClr>
              <a:buSzPts val="1600"/>
              <a:buFont typeface="Arial"/>
              <a:buNone/>
              <a:defRPr sz="1600"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78" name="Google Shape;26778;p17"/>
          <p:cNvSpPr txBox="1">
            <a:spLocks noGrp="1"/>
          </p:cNvSpPr>
          <p:nvPr>
            <p:ph type="body" idx="2"/>
          </p:nvPr>
        </p:nvSpPr>
        <p:spPr>
          <a:xfrm>
            <a:off x="384473" y="1316766"/>
            <a:ext cx="56028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79" name="Google Shape;26779;p17"/>
          <p:cNvSpPr txBox="1">
            <a:spLocks noGrp="1"/>
          </p:cNvSpPr>
          <p:nvPr>
            <p:ph type="body" idx="3"/>
          </p:nvPr>
        </p:nvSpPr>
        <p:spPr>
          <a:xfrm>
            <a:off x="6180998" y="1796819"/>
            <a:ext cx="5599800" cy="4224600"/>
          </a:xfrm>
          <a:prstGeom prst="rect">
            <a:avLst/>
          </a:prstGeom>
          <a:noFill/>
          <a:ln>
            <a:noFill/>
          </a:ln>
        </p:spPr>
        <p:txBody>
          <a:bodyPr spcFirstLastPara="1" wrap="square" lIns="0" tIns="46800" rIns="0" bIns="0" anchor="t" anchorCtr="0">
            <a:normAutofit/>
          </a:bodyPr>
          <a:lstStyle>
            <a:lvl1pPr marL="457200" marR="0" lvl="0" indent="-228600" algn="l" rtl="0">
              <a:lnSpc>
                <a:spcPct val="100000"/>
              </a:lnSpc>
              <a:spcBef>
                <a:spcPts val="320"/>
              </a:spcBef>
              <a:spcAft>
                <a:spcPts val="0"/>
              </a:spcAft>
              <a:buClr>
                <a:srgbClr val="7C7C81"/>
              </a:buClr>
              <a:buSzPts val="1600"/>
              <a:buFont typeface="Arial"/>
              <a:buNone/>
              <a:defRPr sz="1600"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80" name="Google Shape;26780;p17"/>
          <p:cNvSpPr txBox="1">
            <a:spLocks noGrp="1"/>
          </p:cNvSpPr>
          <p:nvPr>
            <p:ph type="body" idx="4"/>
          </p:nvPr>
        </p:nvSpPr>
        <p:spPr>
          <a:xfrm>
            <a:off x="6188509" y="1316766"/>
            <a:ext cx="56052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81" name="Google Shape;26781;p17"/>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82" name="Google Shape;26782;p17"/>
          <p:cNvSpPr txBox="1">
            <a:spLocks noGrp="1"/>
          </p:cNvSpPr>
          <p:nvPr>
            <p:ph type="body" idx="5"/>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83" name="Google Shape;26783;p17"/>
          <p:cNvSpPr txBox="1">
            <a:spLocks noGrp="1"/>
          </p:cNvSpPr>
          <p:nvPr>
            <p:ph type="body" idx="6"/>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84" name="Google Shape;26784;p17"/>
          <p:cNvSpPr txBox="1">
            <a:spLocks noGrp="1"/>
          </p:cNvSpPr>
          <p:nvPr>
            <p:ph type="body" idx="7"/>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85" name="Google Shape;26785;p17"/>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86" name="Google Shape;26786;p17"/>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6B - 2 coulmn various media with background">
  <p:cSld name="06B - 2 coulmn various media with background">
    <p:bg>
      <p:bgPr>
        <a:solidFill>
          <a:schemeClr val="lt1"/>
        </a:solidFill>
        <a:effectLst/>
      </p:bgPr>
    </p:bg>
    <p:spTree>
      <p:nvGrpSpPr>
        <p:cNvPr id="1" name="Shape 26787"/>
        <p:cNvGrpSpPr/>
        <p:nvPr/>
      </p:nvGrpSpPr>
      <p:grpSpPr>
        <a:xfrm>
          <a:off x="0" y="0"/>
          <a:ext cx="0" cy="0"/>
          <a:chOff x="0" y="0"/>
          <a:chExt cx="0" cy="0"/>
        </a:xfrm>
      </p:grpSpPr>
      <p:sp>
        <p:nvSpPr>
          <p:cNvPr id="26788" name="Google Shape;26788;p18"/>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89" name="Google Shape;26789;p18"/>
          <p:cNvSpPr txBox="1">
            <a:spLocks noGrp="1"/>
          </p:cNvSpPr>
          <p:nvPr>
            <p:ph type="body" idx="1"/>
          </p:nvPr>
        </p:nvSpPr>
        <p:spPr>
          <a:xfrm>
            <a:off x="387351" y="1796819"/>
            <a:ext cx="5599800" cy="4224600"/>
          </a:xfrm>
          <a:prstGeom prst="rect">
            <a:avLst/>
          </a:prstGeom>
          <a:noFill/>
          <a:ln>
            <a:noFill/>
          </a:ln>
        </p:spPr>
        <p:txBody>
          <a:bodyPr spcFirstLastPara="1" wrap="square" lIns="0" tIns="46800" rIns="0" bIns="0" anchor="t" anchorCtr="0">
            <a:normAutofit/>
          </a:bodyPr>
          <a:lstStyle>
            <a:lvl1pPr marL="457200" marR="0" lvl="0" indent="-228600" algn="l" rtl="0">
              <a:lnSpc>
                <a:spcPct val="100000"/>
              </a:lnSpc>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90" name="Google Shape;26790;p18"/>
          <p:cNvSpPr txBox="1">
            <a:spLocks noGrp="1"/>
          </p:cNvSpPr>
          <p:nvPr>
            <p:ph type="body" idx="3"/>
          </p:nvPr>
        </p:nvSpPr>
        <p:spPr>
          <a:xfrm>
            <a:off x="384473" y="1316766"/>
            <a:ext cx="56028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91" name="Google Shape;26791;p18"/>
          <p:cNvSpPr txBox="1">
            <a:spLocks noGrp="1"/>
          </p:cNvSpPr>
          <p:nvPr>
            <p:ph type="body" idx="4"/>
          </p:nvPr>
        </p:nvSpPr>
        <p:spPr>
          <a:xfrm>
            <a:off x="6180998" y="1796819"/>
            <a:ext cx="5599800" cy="4224600"/>
          </a:xfrm>
          <a:prstGeom prst="rect">
            <a:avLst/>
          </a:prstGeom>
          <a:noFill/>
          <a:ln>
            <a:noFill/>
          </a:ln>
        </p:spPr>
        <p:txBody>
          <a:bodyPr spcFirstLastPara="1" wrap="square" lIns="0" tIns="46800" rIns="0" bIns="0" anchor="t" anchorCtr="0">
            <a:normAutofit/>
          </a:bodyPr>
          <a:lstStyle>
            <a:lvl1pPr marL="457200" marR="0" lvl="0" indent="-228600" algn="l" rtl="0">
              <a:lnSpc>
                <a:spcPct val="100000"/>
              </a:lnSpc>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92" name="Google Shape;26792;p18"/>
          <p:cNvSpPr txBox="1">
            <a:spLocks noGrp="1"/>
          </p:cNvSpPr>
          <p:nvPr>
            <p:ph type="body" idx="5"/>
          </p:nvPr>
        </p:nvSpPr>
        <p:spPr>
          <a:xfrm>
            <a:off x="6188509" y="1316766"/>
            <a:ext cx="56052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93" name="Google Shape;26793;p1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94" name="Google Shape;26794;p18"/>
          <p:cNvSpPr txBox="1">
            <a:spLocks noGrp="1"/>
          </p:cNvSpPr>
          <p:nvPr>
            <p:ph type="body" idx="6"/>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95" name="Google Shape;26795;p18"/>
          <p:cNvSpPr txBox="1">
            <a:spLocks noGrp="1"/>
          </p:cNvSpPr>
          <p:nvPr>
            <p:ph type="body" idx="7"/>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96" name="Google Shape;26796;p18"/>
          <p:cNvSpPr txBox="1">
            <a:spLocks noGrp="1"/>
          </p:cNvSpPr>
          <p:nvPr>
            <p:ph type="body" idx="8"/>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97" name="Google Shape;26797;p18"/>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98" name="Google Shape;26798;p18"/>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7 - Pull out facts with background image">
  <p:cSld name="07 - Pull out facts with background image">
    <p:bg>
      <p:bgPr>
        <a:solidFill>
          <a:schemeClr val="lt1"/>
        </a:solidFill>
        <a:effectLst/>
      </p:bgPr>
    </p:bg>
    <p:spTree>
      <p:nvGrpSpPr>
        <p:cNvPr id="1" name="Shape 26799"/>
        <p:cNvGrpSpPr/>
        <p:nvPr/>
      </p:nvGrpSpPr>
      <p:grpSpPr>
        <a:xfrm>
          <a:off x="0" y="0"/>
          <a:ext cx="0" cy="0"/>
          <a:chOff x="0" y="0"/>
          <a:chExt cx="0" cy="0"/>
        </a:xfrm>
      </p:grpSpPr>
      <p:sp>
        <p:nvSpPr>
          <p:cNvPr id="26800" name="Google Shape;26800;p19"/>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01" name="Google Shape;26801;p19"/>
          <p:cNvSpPr txBox="1">
            <a:spLocks noGrp="1"/>
          </p:cNvSpPr>
          <p:nvPr>
            <p:ph type="body" idx="1"/>
          </p:nvPr>
        </p:nvSpPr>
        <p:spPr>
          <a:xfrm>
            <a:off x="394863" y="1759681"/>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02" name="Google Shape;26802;p19"/>
          <p:cNvSpPr txBox="1">
            <a:spLocks noGrp="1"/>
          </p:cNvSpPr>
          <p:nvPr>
            <p:ph type="body" idx="3"/>
          </p:nvPr>
        </p:nvSpPr>
        <p:spPr>
          <a:xfrm>
            <a:off x="394863" y="1316767"/>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03" name="Google Shape;26803;p19"/>
          <p:cNvSpPr txBox="1">
            <a:spLocks noGrp="1"/>
          </p:cNvSpPr>
          <p:nvPr>
            <p:ph type="body" idx="4"/>
          </p:nvPr>
        </p:nvSpPr>
        <p:spPr>
          <a:xfrm>
            <a:off x="3374070" y="1759679"/>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04" name="Google Shape;26804;p19"/>
          <p:cNvSpPr txBox="1">
            <a:spLocks noGrp="1"/>
          </p:cNvSpPr>
          <p:nvPr>
            <p:ph type="body" idx="5"/>
          </p:nvPr>
        </p:nvSpPr>
        <p:spPr>
          <a:xfrm>
            <a:off x="3374070" y="1316766"/>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05" name="Google Shape;26805;p19"/>
          <p:cNvSpPr txBox="1">
            <a:spLocks noGrp="1"/>
          </p:cNvSpPr>
          <p:nvPr>
            <p:ph type="body" idx="6"/>
          </p:nvPr>
        </p:nvSpPr>
        <p:spPr>
          <a:xfrm>
            <a:off x="385367" y="3354722"/>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06" name="Google Shape;26806;p19"/>
          <p:cNvSpPr txBox="1">
            <a:spLocks noGrp="1"/>
          </p:cNvSpPr>
          <p:nvPr>
            <p:ph type="body" idx="7"/>
          </p:nvPr>
        </p:nvSpPr>
        <p:spPr>
          <a:xfrm>
            <a:off x="385367" y="2911808"/>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07" name="Google Shape;26807;p19"/>
          <p:cNvSpPr txBox="1">
            <a:spLocks noGrp="1"/>
          </p:cNvSpPr>
          <p:nvPr>
            <p:ph type="body" idx="8"/>
          </p:nvPr>
        </p:nvSpPr>
        <p:spPr>
          <a:xfrm>
            <a:off x="3364574" y="3354720"/>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08" name="Google Shape;26808;p19"/>
          <p:cNvSpPr txBox="1">
            <a:spLocks noGrp="1"/>
          </p:cNvSpPr>
          <p:nvPr>
            <p:ph type="body" idx="9"/>
          </p:nvPr>
        </p:nvSpPr>
        <p:spPr>
          <a:xfrm>
            <a:off x="3364574" y="2911807"/>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09" name="Google Shape;26809;p19"/>
          <p:cNvSpPr txBox="1">
            <a:spLocks noGrp="1"/>
          </p:cNvSpPr>
          <p:nvPr>
            <p:ph type="body" idx="13"/>
          </p:nvPr>
        </p:nvSpPr>
        <p:spPr>
          <a:xfrm>
            <a:off x="387351" y="4928033"/>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10" name="Google Shape;26810;p19"/>
          <p:cNvSpPr txBox="1">
            <a:spLocks noGrp="1"/>
          </p:cNvSpPr>
          <p:nvPr>
            <p:ph type="body" idx="14"/>
          </p:nvPr>
        </p:nvSpPr>
        <p:spPr>
          <a:xfrm>
            <a:off x="387351" y="4485119"/>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11" name="Google Shape;26811;p19"/>
          <p:cNvSpPr txBox="1">
            <a:spLocks noGrp="1"/>
          </p:cNvSpPr>
          <p:nvPr>
            <p:ph type="body" idx="15"/>
          </p:nvPr>
        </p:nvSpPr>
        <p:spPr>
          <a:xfrm>
            <a:off x="3366558" y="4928031"/>
            <a:ext cx="2628900" cy="96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320"/>
              </a:spcBef>
              <a:spcAft>
                <a:spcPts val="0"/>
              </a:spcAft>
              <a:buClr>
                <a:srgbClr val="28A0D3"/>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12" name="Google Shape;26812;p19"/>
          <p:cNvSpPr txBox="1">
            <a:spLocks noGrp="1"/>
          </p:cNvSpPr>
          <p:nvPr>
            <p:ph type="body" idx="16"/>
          </p:nvPr>
        </p:nvSpPr>
        <p:spPr>
          <a:xfrm>
            <a:off x="3366558" y="4485118"/>
            <a:ext cx="2628900" cy="3468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28A0D3"/>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13" name="Google Shape;26813;p1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814" name="Google Shape;26814;p19"/>
          <p:cNvSpPr txBox="1">
            <a:spLocks noGrp="1"/>
          </p:cNvSpPr>
          <p:nvPr>
            <p:ph type="body" idx="17"/>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accent6"/>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15" name="Google Shape;26815;p19"/>
          <p:cNvSpPr txBox="1">
            <a:spLocks noGrp="1"/>
          </p:cNvSpPr>
          <p:nvPr>
            <p:ph type="body" idx="18"/>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chemeClr val="dk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16" name="Google Shape;26816;p19"/>
          <p:cNvSpPr txBox="1">
            <a:spLocks noGrp="1"/>
          </p:cNvSpPr>
          <p:nvPr>
            <p:ph type="body" idx="19"/>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817" name="Google Shape;26817;p19"/>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818" name="Google Shape;26818;p19"/>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8A - quarter copy and chart on white">
  <p:cSld name="08A - quarter copy and chart on white">
    <p:bg>
      <p:bgPr>
        <a:solidFill>
          <a:schemeClr val="lt1"/>
        </a:solidFill>
        <a:effectLst/>
      </p:bgPr>
    </p:bg>
    <p:spTree>
      <p:nvGrpSpPr>
        <p:cNvPr id="1" name="Shape 26819"/>
        <p:cNvGrpSpPr/>
        <p:nvPr/>
      </p:nvGrpSpPr>
      <p:grpSpPr>
        <a:xfrm>
          <a:off x="0" y="0"/>
          <a:ext cx="0" cy="0"/>
          <a:chOff x="0" y="0"/>
          <a:chExt cx="0" cy="0"/>
        </a:xfrm>
      </p:grpSpPr>
      <p:sp>
        <p:nvSpPr>
          <p:cNvPr id="26820" name="Google Shape;26820;p20"/>
          <p:cNvSpPr txBox="1">
            <a:spLocks noGrp="1"/>
          </p:cNvSpPr>
          <p:nvPr>
            <p:ph type="body" idx="1"/>
          </p:nvPr>
        </p:nvSpPr>
        <p:spPr>
          <a:xfrm>
            <a:off x="3887756" y="1316765"/>
            <a:ext cx="7917000" cy="441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27"/>
              </a:spcBef>
              <a:spcAft>
                <a:spcPts val="0"/>
              </a:spcAft>
              <a:buClr>
                <a:srgbClr val="7C7C81"/>
              </a:buClr>
              <a:buSzPts val="2133"/>
              <a:buFont typeface="Arial"/>
              <a:buNone/>
              <a:defRPr sz="2133"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21" name="Google Shape;26821;p20"/>
          <p:cNvSpPr txBox="1">
            <a:spLocks noGrp="1"/>
          </p:cNvSpPr>
          <p:nvPr>
            <p:ph type="body" idx="2"/>
          </p:nvPr>
        </p:nvSpPr>
        <p:spPr>
          <a:xfrm>
            <a:off x="387351" y="1700808"/>
            <a:ext cx="3308400" cy="40323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22" name="Google Shape;26822;p20"/>
          <p:cNvSpPr txBox="1">
            <a:spLocks noGrp="1"/>
          </p:cNvSpPr>
          <p:nvPr>
            <p:ph type="body" idx="3"/>
          </p:nvPr>
        </p:nvSpPr>
        <p:spPr>
          <a:xfrm>
            <a:off x="384472" y="1316766"/>
            <a:ext cx="3311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28A0D3"/>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23" name="Google Shape;26823;p20"/>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824" name="Google Shape;26824;p20"/>
          <p:cNvSpPr txBox="1">
            <a:spLocks noGrp="1"/>
          </p:cNvSpPr>
          <p:nvPr>
            <p:ph type="body" idx="4"/>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accent6"/>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25" name="Google Shape;26825;p20"/>
          <p:cNvSpPr txBox="1">
            <a:spLocks noGrp="1"/>
          </p:cNvSpPr>
          <p:nvPr>
            <p:ph type="body" idx="5"/>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chemeClr val="dk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26" name="Google Shape;26826;p20"/>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827" name="Google Shape;26827;p20"/>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828" name="Google Shape;26828;p20"/>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8B - quarter copy and chart on white">
  <p:cSld name="08B - quarter copy and chart on white">
    <p:bg>
      <p:bgPr>
        <a:solidFill>
          <a:schemeClr val="lt1"/>
        </a:solidFill>
        <a:effectLst/>
      </p:bgPr>
    </p:bg>
    <p:spTree>
      <p:nvGrpSpPr>
        <p:cNvPr id="1" name="Shape 26829"/>
        <p:cNvGrpSpPr/>
        <p:nvPr/>
      </p:nvGrpSpPr>
      <p:grpSpPr>
        <a:xfrm>
          <a:off x="0" y="0"/>
          <a:ext cx="0" cy="0"/>
          <a:chOff x="0" y="0"/>
          <a:chExt cx="0" cy="0"/>
        </a:xfrm>
      </p:grpSpPr>
      <p:sp>
        <p:nvSpPr>
          <p:cNvPr id="26830" name="Google Shape;26830;p21"/>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31" name="Google Shape;26831;p21"/>
          <p:cNvSpPr txBox="1">
            <a:spLocks noGrp="1"/>
          </p:cNvSpPr>
          <p:nvPr>
            <p:ph type="body" idx="1"/>
          </p:nvPr>
        </p:nvSpPr>
        <p:spPr>
          <a:xfrm>
            <a:off x="3887756" y="1316765"/>
            <a:ext cx="7917000" cy="441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27"/>
              </a:spcBef>
              <a:spcAft>
                <a:spcPts val="0"/>
              </a:spcAft>
              <a:buClr>
                <a:schemeClr val="lt1"/>
              </a:buClr>
              <a:buSzPts val="2133"/>
              <a:buFont typeface="Arial"/>
              <a:buNone/>
              <a:defRPr sz="2133" b="0" i="0" u="none" strike="noStrike" cap="none">
                <a:solidFill>
                  <a:schemeClr val="lt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32" name="Google Shape;26832;p21"/>
          <p:cNvSpPr txBox="1">
            <a:spLocks noGrp="1"/>
          </p:cNvSpPr>
          <p:nvPr>
            <p:ph type="body" idx="3"/>
          </p:nvPr>
        </p:nvSpPr>
        <p:spPr>
          <a:xfrm>
            <a:off x="387351" y="1700808"/>
            <a:ext cx="3308400" cy="40323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33" name="Google Shape;26833;p21"/>
          <p:cNvSpPr txBox="1">
            <a:spLocks noGrp="1"/>
          </p:cNvSpPr>
          <p:nvPr>
            <p:ph type="body" idx="4"/>
          </p:nvPr>
        </p:nvSpPr>
        <p:spPr>
          <a:xfrm>
            <a:off x="384472" y="1316766"/>
            <a:ext cx="3311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28A0D3"/>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34" name="Google Shape;26834;p21"/>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835" name="Google Shape;26835;p21"/>
          <p:cNvSpPr txBox="1">
            <a:spLocks noGrp="1"/>
          </p:cNvSpPr>
          <p:nvPr>
            <p:ph type="body" idx="5"/>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accent6"/>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36" name="Google Shape;26836;p21"/>
          <p:cNvSpPr txBox="1">
            <a:spLocks noGrp="1"/>
          </p:cNvSpPr>
          <p:nvPr>
            <p:ph type="body" idx="6"/>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chemeClr val="dk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37" name="Google Shape;26837;p21"/>
          <p:cNvSpPr txBox="1">
            <a:spLocks noGrp="1"/>
          </p:cNvSpPr>
          <p:nvPr>
            <p:ph type="body" idx="7"/>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chemeClr val="lt1"/>
              </a:buClr>
              <a:buSzPts val="933"/>
              <a:buFont typeface="Arial"/>
              <a:buNone/>
              <a:defRPr sz="933"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838" name="Google Shape;26838;p21"/>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839" name="Google Shape;26839;p21"/>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9A - Full page chart on white">
  <p:cSld name="09A - Full page chart on white">
    <p:bg>
      <p:bgPr>
        <a:solidFill>
          <a:schemeClr val="lt1"/>
        </a:solidFill>
        <a:effectLst/>
      </p:bgPr>
    </p:bg>
    <p:spTree>
      <p:nvGrpSpPr>
        <p:cNvPr id="1" name="Shape 26840"/>
        <p:cNvGrpSpPr/>
        <p:nvPr/>
      </p:nvGrpSpPr>
      <p:grpSpPr>
        <a:xfrm>
          <a:off x="0" y="0"/>
          <a:ext cx="0" cy="0"/>
          <a:chOff x="0" y="0"/>
          <a:chExt cx="0" cy="0"/>
        </a:xfrm>
      </p:grpSpPr>
      <p:sp>
        <p:nvSpPr>
          <p:cNvPr id="26841" name="Google Shape;26841;p22"/>
          <p:cNvSpPr txBox="1">
            <a:spLocks noGrp="1"/>
          </p:cNvSpPr>
          <p:nvPr>
            <p:ph type="body" idx="1"/>
          </p:nvPr>
        </p:nvSpPr>
        <p:spPr>
          <a:xfrm>
            <a:off x="384473" y="1316766"/>
            <a:ext cx="56028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34694"/>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42" name="Google Shape;26842;p22"/>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843" name="Google Shape;26843;p22"/>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44" name="Google Shape;26844;p22"/>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34694"/>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45" name="Google Shape;26845;p22"/>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46" name="Google Shape;26846;p22"/>
          <p:cNvSpPr txBox="1">
            <a:spLocks noGrp="1"/>
          </p:cNvSpPr>
          <p:nvPr>
            <p:ph type="body" idx="5"/>
          </p:nvPr>
        </p:nvSpPr>
        <p:spPr>
          <a:xfrm>
            <a:off x="384474" y="1700808"/>
            <a:ext cx="113763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cxnSp>
        <p:nvCxnSpPr>
          <p:cNvPr id="26847" name="Google Shape;26847;p22"/>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848" name="Google Shape;26848;p22"/>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p:cSld name="Title &amp; Content">
    <p:bg>
      <p:bgPr>
        <a:solidFill>
          <a:schemeClr val="lt1"/>
        </a:solidFill>
        <a:effectLst/>
      </p:bgPr>
    </p:bg>
    <p:spTree>
      <p:nvGrpSpPr>
        <p:cNvPr id="1" name="Shape 26648"/>
        <p:cNvGrpSpPr/>
        <p:nvPr/>
      </p:nvGrpSpPr>
      <p:grpSpPr>
        <a:xfrm>
          <a:off x="0" y="0"/>
          <a:ext cx="0" cy="0"/>
          <a:chOff x="0" y="0"/>
          <a:chExt cx="0" cy="0"/>
        </a:xfrm>
      </p:grpSpPr>
      <p:sp>
        <p:nvSpPr>
          <p:cNvPr id="26649" name="Google Shape;26649;p3"/>
          <p:cNvSpPr txBox="1">
            <a:spLocks noGrp="1"/>
          </p:cNvSpPr>
          <p:nvPr>
            <p:ph type="body" idx="1"/>
          </p:nvPr>
        </p:nvSpPr>
        <p:spPr>
          <a:xfrm>
            <a:off x="384474" y="1449917"/>
            <a:ext cx="11376300" cy="44754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50" name="Google Shape;26650;p3"/>
          <p:cNvSpPr txBox="1">
            <a:spLocks noGrp="1"/>
          </p:cNvSpPr>
          <p:nvPr>
            <p:ph type="sldNum" idx="12"/>
          </p:nvPr>
        </p:nvSpPr>
        <p:spPr>
          <a:xfrm>
            <a:off x="11739434" y="6426925"/>
            <a:ext cx="202297" cy="21967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rgbClr val="7C7C81"/>
                </a:solidFill>
                <a:latin typeface="Arial"/>
                <a:ea typeface="Arial"/>
                <a:cs typeface="Arial"/>
                <a:sym typeface="Arial"/>
              </a:defRPr>
            </a:lvl1pPr>
            <a:lvl2pPr marL="0" marR="0" lvl="1" indent="0" algn="r" rtl="0">
              <a:spcBef>
                <a:spcPts val="0"/>
              </a:spcBef>
              <a:buNone/>
              <a:defRPr sz="1067" b="0" i="0" u="none" strike="noStrike" cap="none">
                <a:solidFill>
                  <a:srgbClr val="7C7C81"/>
                </a:solidFill>
                <a:latin typeface="Arial"/>
                <a:ea typeface="Arial"/>
                <a:cs typeface="Arial"/>
                <a:sym typeface="Arial"/>
              </a:defRPr>
            </a:lvl2pPr>
            <a:lvl3pPr marL="0" marR="0" lvl="2" indent="0" algn="r" rtl="0">
              <a:spcBef>
                <a:spcPts val="0"/>
              </a:spcBef>
              <a:buNone/>
              <a:defRPr sz="1067" b="0" i="0" u="none" strike="noStrike" cap="none">
                <a:solidFill>
                  <a:srgbClr val="7C7C81"/>
                </a:solidFill>
                <a:latin typeface="Arial"/>
                <a:ea typeface="Arial"/>
                <a:cs typeface="Arial"/>
                <a:sym typeface="Arial"/>
              </a:defRPr>
            </a:lvl3pPr>
            <a:lvl4pPr marL="0" marR="0" lvl="3" indent="0" algn="r" rtl="0">
              <a:spcBef>
                <a:spcPts val="0"/>
              </a:spcBef>
              <a:buNone/>
              <a:defRPr sz="1067" b="0" i="0" u="none" strike="noStrike" cap="none">
                <a:solidFill>
                  <a:srgbClr val="7C7C81"/>
                </a:solidFill>
                <a:latin typeface="Arial"/>
                <a:ea typeface="Arial"/>
                <a:cs typeface="Arial"/>
                <a:sym typeface="Arial"/>
              </a:defRPr>
            </a:lvl4pPr>
            <a:lvl5pPr marL="0" marR="0" lvl="4" indent="0" algn="r" rtl="0">
              <a:spcBef>
                <a:spcPts val="0"/>
              </a:spcBef>
              <a:buNone/>
              <a:defRPr sz="1067" b="0" i="0" u="none" strike="noStrike" cap="none">
                <a:solidFill>
                  <a:srgbClr val="7C7C81"/>
                </a:solidFill>
                <a:latin typeface="Arial"/>
                <a:ea typeface="Arial"/>
                <a:cs typeface="Arial"/>
                <a:sym typeface="Arial"/>
              </a:defRPr>
            </a:lvl5pPr>
            <a:lvl6pPr marL="0" marR="0" lvl="5" indent="0" algn="r" rtl="0">
              <a:spcBef>
                <a:spcPts val="0"/>
              </a:spcBef>
              <a:buNone/>
              <a:defRPr sz="1067" b="0" i="0" u="none" strike="noStrike" cap="none">
                <a:solidFill>
                  <a:srgbClr val="7C7C81"/>
                </a:solidFill>
                <a:latin typeface="Arial"/>
                <a:ea typeface="Arial"/>
                <a:cs typeface="Arial"/>
                <a:sym typeface="Arial"/>
              </a:defRPr>
            </a:lvl6pPr>
            <a:lvl7pPr marL="0" marR="0" lvl="6" indent="0" algn="r" rtl="0">
              <a:spcBef>
                <a:spcPts val="0"/>
              </a:spcBef>
              <a:buNone/>
              <a:defRPr sz="1067" b="0" i="0" u="none" strike="noStrike" cap="none">
                <a:solidFill>
                  <a:srgbClr val="7C7C81"/>
                </a:solidFill>
                <a:latin typeface="Arial"/>
                <a:ea typeface="Arial"/>
                <a:cs typeface="Arial"/>
                <a:sym typeface="Arial"/>
              </a:defRPr>
            </a:lvl7pPr>
            <a:lvl8pPr marL="0" marR="0" lvl="7" indent="0" algn="r" rtl="0">
              <a:spcBef>
                <a:spcPts val="0"/>
              </a:spcBef>
              <a:buNone/>
              <a:defRPr sz="1067" b="0" i="0" u="none" strike="noStrike" cap="none">
                <a:solidFill>
                  <a:srgbClr val="7C7C81"/>
                </a:solidFill>
                <a:latin typeface="Arial"/>
                <a:ea typeface="Arial"/>
                <a:cs typeface="Arial"/>
                <a:sym typeface="Arial"/>
              </a:defRPr>
            </a:lvl8pPr>
            <a:lvl9pPr marL="0" marR="0" lvl="8" indent="0" algn="r" rtl="0">
              <a:spcBef>
                <a:spcPts val="0"/>
              </a:spcBef>
              <a:buNone/>
              <a:defRPr sz="1067"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51" name="Google Shape;26651;p3"/>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52" name="Google Shape;26652;p3"/>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53" name="Google Shape;26653;p3"/>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654" name="Google Shape;26654;p3"/>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655" name="Google Shape;26655;p3"/>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9B - Full page chart with background image">
  <p:cSld name="09B - Full page chart with background image">
    <p:bg>
      <p:bgPr>
        <a:solidFill>
          <a:schemeClr val="lt1"/>
        </a:solidFill>
        <a:effectLst/>
      </p:bgPr>
    </p:bg>
    <p:spTree>
      <p:nvGrpSpPr>
        <p:cNvPr id="1" name="Shape 26849"/>
        <p:cNvGrpSpPr/>
        <p:nvPr/>
      </p:nvGrpSpPr>
      <p:grpSpPr>
        <a:xfrm>
          <a:off x="0" y="0"/>
          <a:ext cx="0" cy="0"/>
          <a:chOff x="0" y="0"/>
          <a:chExt cx="0" cy="0"/>
        </a:xfrm>
      </p:grpSpPr>
      <p:sp>
        <p:nvSpPr>
          <p:cNvPr id="26850" name="Google Shape;26850;p23"/>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51" name="Google Shape;26851;p23"/>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852" name="Google Shape;26852;p23"/>
          <p:cNvSpPr txBox="1">
            <a:spLocks noGrp="1"/>
          </p:cNvSpPr>
          <p:nvPr>
            <p:ph type="body" idx="1"/>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53" name="Google Shape;26853;p23"/>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34694"/>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54" name="Google Shape;26854;p23"/>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55" name="Google Shape;26855;p23"/>
          <p:cNvSpPr txBox="1">
            <a:spLocks noGrp="1"/>
          </p:cNvSpPr>
          <p:nvPr>
            <p:ph type="body" idx="5"/>
          </p:nvPr>
        </p:nvSpPr>
        <p:spPr>
          <a:xfrm>
            <a:off x="384473" y="1316766"/>
            <a:ext cx="56028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34694"/>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56" name="Google Shape;26856;p23"/>
          <p:cNvSpPr txBox="1">
            <a:spLocks noGrp="1"/>
          </p:cNvSpPr>
          <p:nvPr>
            <p:ph type="body" idx="6"/>
          </p:nvPr>
        </p:nvSpPr>
        <p:spPr>
          <a:xfrm>
            <a:off x="384474" y="1700808"/>
            <a:ext cx="113763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cxnSp>
        <p:nvCxnSpPr>
          <p:cNvPr id="26857" name="Google Shape;26857;p23"/>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858" name="Google Shape;26858;p23"/>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1 - Full bleed media">
  <p:cSld name="11 - Full bleed media">
    <p:spTree>
      <p:nvGrpSpPr>
        <p:cNvPr id="1" name="Shape 26859"/>
        <p:cNvGrpSpPr/>
        <p:nvPr/>
      </p:nvGrpSpPr>
      <p:grpSpPr>
        <a:xfrm>
          <a:off x="0" y="0"/>
          <a:ext cx="0" cy="0"/>
          <a:chOff x="0" y="0"/>
          <a:chExt cx="0" cy="0"/>
        </a:xfrm>
      </p:grpSpPr>
      <p:sp>
        <p:nvSpPr>
          <p:cNvPr id="26860" name="Google Shape;26860;p24"/>
          <p:cNvSpPr txBox="1">
            <a:spLocks noGrp="1"/>
          </p:cNvSpPr>
          <p:nvPr>
            <p:ph type="body" idx="1"/>
          </p:nvPr>
        </p:nvSpPr>
        <p:spPr>
          <a:xfrm>
            <a:off x="-2116" y="0"/>
            <a:ext cx="12192000" cy="6858000"/>
          </a:xfrm>
          <a:prstGeom prst="rect">
            <a:avLst/>
          </a:prstGeom>
          <a:solidFill>
            <a:srgbClr val="D9D9D9"/>
          </a:solidFill>
          <a:ln>
            <a:noFill/>
          </a:ln>
        </p:spPr>
        <p:txBody>
          <a:bodyPr spcFirstLastPara="1" wrap="square" lIns="91425" tIns="45700" rIns="91425" bIns="45700" anchor="t" anchorCtr="1">
            <a:noAutofit/>
          </a:bodyPr>
          <a:lstStyle>
            <a:lvl1pPr marL="457200" marR="0" lvl="0" indent="-228600" algn="ctr"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2 - Thank you with Background image">
  <p:cSld name="12 - Thank you with Background image">
    <p:spTree>
      <p:nvGrpSpPr>
        <p:cNvPr id="1" name="Shape 26861"/>
        <p:cNvGrpSpPr/>
        <p:nvPr/>
      </p:nvGrpSpPr>
      <p:grpSpPr>
        <a:xfrm>
          <a:off x="0" y="0"/>
          <a:ext cx="0" cy="0"/>
          <a:chOff x="0" y="0"/>
          <a:chExt cx="0" cy="0"/>
        </a:xfrm>
      </p:grpSpPr>
      <p:sp>
        <p:nvSpPr>
          <p:cNvPr id="26862" name="Google Shape;26862;p25"/>
          <p:cNvSpPr txBox="1">
            <a:spLocks noGrp="1"/>
          </p:cNvSpPr>
          <p:nvPr>
            <p:ph type="body" idx="1"/>
          </p:nvPr>
        </p:nvSpPr>
        <p:spPr>
          <a:xfrm>
            <a:off x="0" y="0"/>
            <a:ext cx="12192000" cy="6858000"/>
          </a:xfrm>
          <a:prstGeom prst="rect">
            <a:avLst/>
          </a:prstGeom>
          <a:solidFill>
            <a:srgbClr val="D9D9D9"/>
          </a:solidFill>
          <a:ln>
            <a:noFill/>
          </a:ln>
        </p:spPr>
        <p:txBody>
          <a:bodyPr spcFirstLastPara="1" wrap="square" lIns="91425" tIns="45700" rIns="91425" bIns="45700" anchor="t" anchorCtr="1">
            <a:noAutofit/>
          </a:bodyPr>
          <a:lstStyle>
            <a:lvl1pPr marL="457200" marR="0" lvl="0" indent="-228600" algn="ctr"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63" name="Google Shape;26863;p25"/>
          <p:cNvSpPr txBox="1">
            <a:spLocks noGrp="1"/>
          </p:cNvSpPr>
          <p:nvPr>
            <p:ph type="body" idx="2"/>
          </p:nvPr>
        </p:nvSpPr>
        <p:spPr>
          <a:xfrm>
            <a:off x="383216" y="4965170"/>
            <a:ext cx="3600600" cy="13446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L="914400" marR="0" lvl="1" indent="-465645"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L="1371600" marR="0" lvl="2" indent="-431800"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864" name="Google Shape;26864;p25"/>
          <p:cNvSpPr txBox="1">
            <a:spLocks noGrp="1"/>
          </p:cNvSpPr>
          <p:nvPr>
            <p:ph type="title"/>
          </p:nvPr>
        </p:nvSpPr>
        <p:spPr>
          <a:xfrm>
            <a:off x="387351" y="2948947"/>
            <a:ext cx="4172400" cy="1202400"/>
          </a:xfrm>
          <a:prstGeom prst="rect">
            <a:avLst/>
          </a:prstGeom>
          <a:noFill/>
          <a:ln>
            <a:noFill/>
          </a:ln>
        </p:spPr>
        <p:txBody>
          <a:bodyPr spcFirstLastPara="1" wrap="square" lIns="0" tIns="45700" rIns="0" bIns="45700" anchor="t" anchorCtr="0">
            <a:noAutofit/>
          </a:bodyPr>
          <a:lstStyle>
            <a:lvl1pPr marR="0" lvl="0" algn="l" rtl="0">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bg>
      <p:bgPr>
        <a:solidFill>
          <a:srgbClr val="ED2127"/>
        </a:solidFill>
        <a:effectLst/>
      </p:bgPr>
    </p:bg>
    <p:spTree>
      <p:nvGrpSpPr>
        <p:cNvPr id="1" name="Shape 26867"/>
        <p:cNvGrpSpPr/>
        <p:nvPr/>
      </p:nvGrpSpPr>
      <p:grpSpPr>
        <a:xfrm>
          <a:off x="0" y="0"/>
          <a:ext cx="0" cy="0"/>
          <a:chOff x="0" y="0"/>
          <a:chExt cx="0" cy="0"/>
        </a:xfrm>
      </p:grpSpPr>
      <p:sp>
        <p:nvSpPr>
          <p:cNvPr id="26868" name="Google Shape;26868;p27"/>
          <p:cNvSpPr txBox="1">
            <a:spLocks noGrp="1"/>
          </p:cNvSpPr>
          <p:nvPr>
            <p:ph type="sldNum" idx="12"/>
          </p:nvPr>
        </p:nvSpPr>
        <p:spPr>
          <a:xfrm>
            <a:off x="11804651" y="6368799"/>
            <a:ext cx="306900" cy="2778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26869" name="Google Shape;26869;p27"/>
          <p:cNvSpPr txBox="1">
            <a:spLocks noGrp="1"/>
          </p:cNvSpPr>
          <p:nvPr>
            <p:ph type="body" idx="1"/>
          </p:nvPr>
        </p:nvSpPr>
        <p:spPr>
          <a:xfrm>
            <a:off x="384474" y="1449917"/>
            <a:ext cx="11376300" cy="42834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dk2"/>
              </a:buClr>
              <a:buSzPts val="1600"/>
              <a:buFont typeface="Arial"/>
              <a:buChar char="•"/>
              <a:defRPr sz="1600" b="0" i="0" u="none" strike="noStrike" cap="none">
                <a:solidFill>
                  <a:schemeClr val="bg1"/>
                </a:solidFill>
                <a:latin typeface="Arial"/>
                <a:ea typeface="Arial"/>
                <a:cs typeface="Arial"/>
                <a:sym typeface="Arial"/>
              </a:defRPr>
            </a:lvl1pPr>
            <a:lvl2pPr marL="914400" marR="0" lvl="1" indent="-330200" algn="l" rtl="0">
              <a:spcBef>
                <a:spcPts val="32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30200" algn="l" rtl="0">
              <a:spcBef>
                <a:spcPts val="32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2286000" marR="0" lvl="4" indent="-330200" algn="l" rtl="0">
              <a:spcBef>
                <a:spcPts val="32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70" name="Google Shape;26870;p27"/>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chemeClr val="accent6"/>
              </a:buClr>
              <a:buSzPts val="2000"/>
              <a:buFont typeface="Arial"/>
              <a:buNone/>
              <a:defRPr sz="2000" b="0" i="0" u="none" strike="noStrike" cap="none">
                <a:solidFill>
                  <a:schemeClr val="bg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871" name="Google Shape;26871;p27"/>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chemeClr val="dk1"/>
              </a:buClr>
              <a:buSzPts val="2667"/>
              <a:buFont typeface="Arial"/>
              <a:buNone/>
              <a:defRPr sz="2667" b="1" i="0" u="none" strike="noStrike" cap="none">
                <a:solidFill>
                  <a:schemeClr val="bg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mp; Content">
  <p:cSld name="1_Title &amp; Content">
    <p:bg>
      <p:bgPr>
        <a:solidFill>
          <a:schemeClr val="lt1"/>
        </a:solidFill>
        <a:effectLst/>
      </p:bgPr>
    </p:bg>
    <p:spTree>
      <p:nvGrpSpPr>
        <p:cNvPr id="1" name="Shape 26658"/>
        <p:cNvGrpSpPr/>
        <p:nvPr/>
      </p:nvGrpSpPr>
      <p:grpSpPr>
        <a:xfrm>
          <a:off x="0" y="0"/>
          <a:ext cx="0" cy="0"/>
          <a:chOff x="0" y="0"/>
          <a:chExt cx="0" cy="0"/>
        </a:xfrm>
      </p:grpSpPr>
      <p:sp>
        <p:nvSpPr>
          <p:cNvPr id="26659" name="Google Shape;26659;p5"/>
          <p:cNvSpPr txBox="1">
            <a:spLocks noGrp="1"/>
          </p:cNvSpPr>
          <p:nvPr>
            <p:ph type="body" idx="1"/>
          </p:nvPr>
        </p:nvSpPr>
        <p:spPr>
          <a:xfrm>
            <a:off x="384474" y="1449917"/>
            <a:ext cx="11376300" cy="42834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60" name="Google Shape;26660;p5"/>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rgbClr val="7C7C81"/>
                </a:solidFill>
                <a:latin typeface="Arial"/>
                <a:ea typeface="Arial"/>
                <a:cs typeface="Arial"/>
                <a:sym typeface="Arial"/>
              </a:defRPr>
            </a:lvl1pPr>
            <a:lvl2pPr marL="0" marR="0" lvl="1" indent="0" algn="r" rtl="0">
              <a:spcBef>
                <a:spcPts val="0"/>
              </a:spcBef>
              <a:buNone/>
              <a:defRPr sz="1067" b="0" i="0" u="none" strike="noStrike" cap="none">
                <a:solidFill>
                  <a:srgbClr val="7C7C81"/>
                </a:solidFill>
                <a:latin typeface="Arial"/>
                <a:ea typeface="Arial"/>
                <a:cs typeface="Arial"/>
                <a:sym typeface="Arial"/>
              </a:defRPr>
            </a:lvl2pPr>
            <a:lvl3pPr marL="0" marR="0" lvl="2" indent="0" algn="r" rtl="0">
              <a:spcBef>
                <a:spcPts val="0"/>
              </a:spcBef>
              <a:buNone/>
              <a:defRPr sz="1067" b="0" i="0" u="none" strike="noStrike" cap="none">
                <a:solidFill>
                  <a:srgbClr val="7C7C81"/>
                </a:solidFill>
                <a:latin typeface="Arial"/>
                <a:ea typeface="Arial"/>
                <a:cs typeface="Arial"/>
                <a:sym typeface="Arial"/>
              </a:defRPr>
            </a:lvl3pPr>
            <a:lvl4pPr marL="0" marR="0" lvl="3" indent="0" algn="r" rtl="0">
              <a:spcBef>
                <a:spcPts val="0"/>
              </a:spcBef>
              <a:buNone/>
              <a:defRPr sz="1067" b="0" i="0" u="none" strike="noStrike" cap="none">
                <a:solidFill>
                  <a:srgbClr val="7C7C81"/>
                </a:solidFill>
                <a:latin typeface="Arial"/>
                <a:ea typeface="Arial"/>
                <a:cs typeface="Arial"/>
                <a:sym typeface="Arial"/>
              </a:defRPr>
            </a:lvl4pPr>
            <a:lvl5pPr marL="0" marR="0" lvl="4" indent="0" algn="r" rtl="0">
              <a:spcBef>
                <a:spcPts val="0"/>
              </a:spcBef>
              <a:buNone/>
              <a:defRPr sz="1067" b="0" i="0" u="none" strike="noStrike" cap="none">
                <a:solidFill>
                  <a:srgbClr val="7C7C81"/>
                </a:solidFill>
                <a:latin typeface="Arial"/>
                <a:ea typeface="Arial"/>
                <a:cs typeface="Arial"/>
                <a:sym typeface="Arial"/>
              </a:defRPr>
            </a:lvl5pPr>
            <a:lvl6pPr marL="0" marR="0" lvl="5" indent="0" algn="r" rtl="0">
              <a:spcBef>
                <a:spcPts val="0"/>
              </a:spcBef>
              <a:buNone/>
              <a:defRPr sz="1067" b="0" i="0" u="none" strike="noStrike" cap="none">
                <a:solidFill>
                  <a:srgbClr val="7C7C81"/>
                </a:solidFill>
                <a:latin typeface="Arial"/>
                <a:ea typeface="Arial"/>
                <a:cs typeface="Arial"/>
                <a:sym typeface="Arial"/>
              </a:defRPr>
            </a:lvl6pPr>
            <a:lvl7pPr marL="0" marR="0" lvl="6" indent="0" algn="r" rtl="0">
              <a:spcBef>
                <a:spcPts val="0"/>
              </a:spcBef>
              <a:buNone/>
              <a:defRPr sz="1067" b="0" i="0" u="none" strike="noStrike" cap="none">
                <a:solidFill>
                  <a:srgbClr val="7C7C81"/>
                </a:solidFill>
                <a:latin typeface="Arial"/>
                <a:ea typeface="Arial"/>
                <a:cs typeface="Arial"/>
                <a:sym typeface="Arial"/>
              </a:defRPr>
            </a:lvl7pPr>
            <a:lvl8pPr marL="0" marR="0" lvl="7" indent="0" algn="r" rtl="0">
              <a:spcBef>
                <a:spcPts val="0"/>
              </a:spcBef>
              <a:buNone/>
              <a:defRPr sz="1067" b="0" i="0" u="none" strike="noStrike" cap="none">
                <a:solidFill>
                  <a:srgbClr val="7C7C81"/>
                </a:solidFill>
                <a:latin typeface="Arial"/>
                <a:ea typeface="Arial"/>
                <a:cs typeface="Arial"/>
                <a:sym typeface="Arial"/>
              </a:defRPr>
            </a:lvl8pPr>
            <a:lvl9pPr marL="0" marR="0" lvl="8" indent="0" algn="r" rtl="0">
              <a:spcBef>
                <a:spcPts val="0"/>
              </a:spcBef>
              <a:buNone/>
              <a:defRPr sz="1067" b="0" i="0" u="none" strike="noStrike" cap="none">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61" name="Google Shape;26661;p5"/>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62" name="Google Shape;26662;p5"/>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34694"/>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63" name="Google Shape;26663;p5"/>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664" name="Google Shape;26664;p5"/>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665" name="Google Shape;26665;p5"/>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B_Full screen Sub heading Chapter page">
  <p:cSld name="01B_Full screen Sub heading Chapter page">
    <p:bg>
      <p:bgPr>
        <a:solidFill>
          <a:srgbClr val="DF2329"/>
        </a:solidFill>
        <a:effectLst/>
      </p:bgPr>
    </p:bg>
    <p:spTree>
      <p:nvGrpSpPr>
        <p:cNvPr id="1" name="Shape 26670"/>
        <p:cNvGrpSpPr/>
        <p:nvPr/>
      </p:nvGrpSpPr>
      <p:grpSpPr>
        <a:xfrm>
          <a:off x="0" y="0"/>
          <a:ext cx="0" cy="0"/>
          <a:chOff x="0" y="0"/>
          <a:chExt cx="0" cy="0"/>
        </a:xfrm>
      </p:grpSpPr>
      <p:sp>
        <p:nvSpPr>
          <p:cNvPr id="26671" name="Google Shape;26671;p7"/>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72" name="Google Shape;26672;p7"/>
          <p:cNvSpPr txBox="1">
            <a:spLocks noGrp="1"/>
          </p:cNvSpPr>
          <p:nvPr>
            <p:ph type="title"/>
          </p:nvPr>
        </p:nvSpPr>
        <p:spPr>
          <a:xfrm>
            <a:off x="374685" y="2994819"/>
            <a:ext cx="5433300" cy="1202400"/>
          </a:xfrm>
          <a:prstGeom prst="rect">
            <a:avLst/>
          </a:prstGeom>
          <a:noFill/>
          <a:ln>
            <a:noFill/>
          </a:ln>
        </p:spPr>
        <p:txBody>
          <a:bodyPr spcFirstLastPara="1" wrap="square" lIns="0" tIns="45700" rIns="0" bIns="45700" anchor="t" anchorCtr="0">
            <a:noAutofit/>
          </a:bodyPr>
          <a:lstStyle>
            <a:lvl1pPr marR="0" lvl="0" algn="l" rtl="0">
              <a:spcBef>
                <a:spcPts val="0"/>
              </a:spcBef>
              <a:spcAft>
                <a:spcPts val="0"/>
              </a:spcAft>
              <a:buClr>
                <a:schemeClr val="lt1"/>
              </a:buClr>
              <a:buSzPts val="2933"/>
              <a:buFont typeface="Arial"/>
              <a:buNone/>
              <a:defRPr sz="2933"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6673" name="Google Shape;26673;p7"/>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74" name="Google Shape;26674;p7"/>
          <p:cNvSpPr txBox="1">
            <a:spLocks noGrp="1"/>
          </p:cNvSpPr>
          <p:nvPr>
            <p:ph type="body" idx="1"/>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chemeClr val="lt1"/>
              </a:buClr>
              <a:buSzPts val="2667"/>
              <a:buFont typeface="Arial"/>
              <a:buNone/>
              <a:defRPr sz="2667" b="1" i="0" u="none" strike="noStrike" cap="none">
                <a:solidFill>
                  <a:schemeClr val="lt1"/>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75" name="Google Shape;26675;p7"/>
          <p:cNvSpPr txBox="1">
            <a:spLocks noGrp="1"/>
          </p:cNvSpPr>
          <p:nvPr>
            <p:ph type="body" idx="3"/>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 - Executive Summary and image">
  <p:cSld name="02 - Executive Summary and image">
    <p:bg>
      <p:bgPr>
        <a:solidFill>
          <a:schemeClr val="lt1"/>
        </a:solidFill>
        <a:effectLst/>
      </p:bgPr>
    </p:bg>
    <p:spTree>
      <p:nvGrpSpPr>
        <p:cNvPr id="1" name="Shape 26676"/>
        <p:cNvGrpSpPr/>
        <p:nvPr/>
      </p:nvGrpSpPr>
      <p:grpSpPr>
        <a:xfrm>
          <a:off x="0" y="0"/>
          <a:ext cx="0" cy="0"/>
          <a:chOff x="0" y="0"/>
          <a:chExt cx="0" cy="0"/>
        </a:xfrm>
      </p:grpSpPr>
      <p:sp>
        <p:nvSpPr>
          <p:cNvPr id="26677" name="Google Shape;26677;p8"/>
          <p:cNvSpPr txBox="1">
            <a:spLocks noGrp="1"/>
          </p:cNvSpPr>
          <p:nvPr>
            <p:ph type="body" idx="1"/>
          </p:nvPr>
        </p:nvSpPr>
        <p:spPr>
          <a:xfrm>
            <a:off x="384474" y="1700808"/>
            <a:ext cx="81117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78" name="Google Shape;26678;p8"/>
          <p:cNvSpPr txBox="1">
            <a:spLocks noGrp="1"/>
          </p:cNvSpPr>
          <p:nvPr>
            <p:ph type="body" idx="2"/>
          </p:nvPr>
        </p:nvSpPr>
        <p:spPr>
          <a:xfrm>
            <a:off x="384473" y="1316766"/>
            <a:ext cx="56052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DF2329"/>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79" name="Google Shape;26679;p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80" name="Google Shape;26680;p8"/>
          <p:cNvSpPr txBox="1">
            <a:spLocks noGrp="1"/>
          </p:cNvSpPr>
          <p:nvPr>
            <p:ph type="body" idx="3"/>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81" name="Google Shape;26681;p8"/>
          <p:cNvSpPr txBox="1">
            <a:spLocks noGrp="1"/>
          </p:cNvSpPr>
          <p:nvPr>
            <p:ph type="body" idx="4"/>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82" name="Google Shape;26682;p8"/>
          <p:cNvSpPr>
            <a:spLocks noGrp="1"/>
          </p:cNvSpPr>
          <p:nvPr>
            <p:ph type="pic" idx="5"/>
          </p:nvPr>
        </p:nvSpPr>
        <p:spPr>
          <a:xfrm>
            <a:off x="8688289" y="1132800"/>
            <a:ext cx="35037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83" name="Google Shape;26683;p8"/>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684" name="Google Shape;26684;p8"/>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685" name="Google Shape;26685;p8"/>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2A - 2 column on white">
  <p:cSld name="02A - 2 column on white">
    <p:bg>
      <p:bgPr>
        <a:solidFill>
          <a:schemeClr val="lt1"/>
        </a:solidFill>
        <a:effectLst/>
      </p:bgPr>
    </p:bg>
    <p:spTree>
      <p:nvGrpSpPr>
        <p:cNvPr id="1" name="Shape 26687"/>
        <p:cNvGrpSpPr/>
        <p:nvPr/>
      </p:nvGrpSpPr>
      <p:grpSpPr>
        <a:xfrm>
          <a:off x="0" y="0"/>
          <a:ext cx="0" cy="0"/>
          <a:chOff x="0" y="0"/>
          <a:chExt cx="0" cy="0"/>
        </a:xfrm>
      </p:grpSpPr>
      <p:sp>
        <p:nvSpPr>
          <p:cNvPr id="26688" name="Google Shape;26688;p9"/>
          <p:cNvSpPr txBox="1">
            <a:spLocks noGrp="1"/>
          </p:cNvSpPr>
          <p:nvPr>
            <p:ph type="body" idx="1"/>
          </p:nvPr>
        </p:nvSpPr>
        <p:spPr>
          <a:xfrm>
            <a:off x="384473" y="1316766"/>
            <a:ext cx="56052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89" name="Google Shape;26689;p9"/>
          <p:cNvSpPr txBox="1">
            <a:spLocks noGrp="1"/>
          </p:cNvSpPr>
          <p:nvPr>
            <p:ph type="body" idx="2"/>
          </p:nvPr>
        </p:nvSpPr>
        <p:spPr>
          <a:xfrm>
            <a:off x="6180955" y="1316766"/>
            <a:ext cx="56115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90" name="Google Shape;26690;p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91" name="Google Shape;26691;p9"/>
          <p:cNvSpPr txBox="1">
            <a:spLocks noGrp="1"/>
          </p:cNvSpPr>
          <p:nvPr>
            <p:ph type="body" idx="3"/>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92" name="Google Shape;26692;p9"/>
          <p:cNvSpPr txBox="1">
            <a:spLocks noGrp="1"/>
          </p:cNvSpPr>
          <p:nvPr>
            <p:ph type="body" idx="4"/>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693" name="Google Shape;26693;p9"/>
          <p:cNvSpPr txBox="1">
            <a:spLocks noGrp="1"/>
          </p:cNvSpPr>
          <p:nvPr>
            <p:ph type="body" idx="5"/>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94" name="Google Shape;26694;p9"/>
          <p:cNvSpPr txBox="1">
            <a:spLocks noGrp="1"/>
          </p:cNvSpPr>
          <p:nvPr>
            <p:ph type="body" idx="6"/>
          </p:nvPr>
        </p:nvSpPr>
        <p:spPr>
          <a:xfrm>
            <a:off x="384475" y="1700808"/>
            <a:ext cx="56052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695" name="Google Shape;26695;p9"/>
          <p:cNvSpPr txBox="1">
            <a:spLocks noGrp="1"/>
          </p:cNvSpPr>
          <p:nvPr>
            <p:ph type="body" idx="7"/>
          </p:nvPr>
        </p:nvSpPr>
        <p:spPr>
          <a:xfrm>
            <a:off x="6180955" y="1700808"/>
            <a:ext cx="56052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696" name="Google Shape;26696;p9"/>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697" name="Google Shape;26697;p9"/>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02A - 2 column on white">
  <p:cSld name="1_02A - 2 column on white">
    <p:bg>
      <p:bgPr>
        <a:solidFill>
          <a:schemeClr val="lt1"/>
        </a:solidFill>
        <a:effectLst/>
      </p:bgPr>
    </p:bg>
    <p:spTree>
      <p:nvGrpSpPr>
        <p:cNvPr id="1" name="Shape 26698"/>
        <p:cNvGrpSpPr/>
        <p:nvPr/>
      </p:nvGrpSpPr>
      <p:grpSpPr>
        <a:xfrm>
          <a:off x="0" y="0"/>
          <a:ext cx="0" cy="0"/>
          <a:chOff x="0" y="0"/>
          <a:chExt cx="0" cy="0"/>
        </a:xfrm>
      </p:grpSpPr>
      <p:sp>
        <p:nvSpPr>
          <p:cNvPr id="26699" name="Google Shape;26699;p10"/>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00" name="Google Shape;26700;p10"/>
          <p:cNvSpPr txBox="1">
            <a:spLocks noGrp="1"/>
          </p:cNvSpPr>
          <p:nvPr>
            <p:ph type="body" idx="1"/>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01" name="Google Shape;26701;p10"/>
          <p:cNvSpPr txBox="1">
            <a:spLocks noGrp="1"/>
          </p:cNvSpPr>
          <p:nvPr>
            <p:ph type="body" idx="2"/>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02" name="Google Shape;26702;p10"/>
          <p:cNvSpPr txBox="1">
            <a:spLocks noGrp="1"/>
          </p:cNvSpPr>
          <p:nvPr>
            <p:ph type="body" idx="3"/>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03" name="Google Shape;26703;p10"/>
          <p:cNvSpPr txBox="1">
            <a:spLocks noGrp="1"/>
          </p:cNvSpPr>
          <p:nvPr>
            <p:ph type="body" idx="4"/>
          </p:nvPr>
        </p:nvSpPr>
        <p:spPr>
          <a:xfrm>
            <a:off x="384475" y="1316765"/>
            <a:ext cx="5605200" cy="4608600"/>
          </a:xfrm>
          <a:prstGeom prst="rect">
            <a:avLst/>
          </a:prstGeom>
          <a:noFill/>
          <a:ln w="9525" cap="flat" cmpd="sng">
            <a:solidFill>
              <a:srgbClr val="ED2127"/>
            </a:solidFill>
            <a:prstDash val="solid"/>
            <a:round/>
            <a:headEnd type="none" w="sm" len="sm"/>
            <a:tailEnd type="none" w="sm" len="sm"/>
          </a:ln>
        </p:spPr>
        <p:txBody>
          <a:bodyPr spcFirstLastPara="1" wrap="square" lIns="36000" tIns="36000" rIns="36000" bIns="36000" anchor="t" anchorCtr="0">
            <a:noAutofit/>
          </a:bodyPr>
          <a:lstStyle>
            <a:lvl1pPr marL="457200" marR="0" lvl="0" indent="-330200" algn="l" rtl="0">
              <a:spcBef>
                <a:spcPts val="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1pPr>
            <a:lvl2pPr marL="914400" marR="0" lvl="1"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2pPr>
            <a:lvl3pPr marL="1371600" marR="0" lvl="2"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3pPr>
            <a:lvl4pPr marL="1828800" marR="0" lvl="3"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4pPr>
            <a:lvl5pPr marL="2286000" marR="0" lvl="4"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04" name="Google Shape;26704;p10"/>
          <p:cNvSpPr txBox="1">
            <a:spLocks noGrp="1"/>
          </p:cNvSpPr>
          <p:nvPr>
            <p:ph type="body" idx="5"/>
          </p:nvPr>
        </p:nvSpPr>
        <p:spPr>
          <a:xfrm>
            <a:off x="6180955" y="1316765"/>
            <a:ext cx="5605200" cy="4608600"/>
          </a:xfrm>
          <a:prstGeom prst="rect">
            <a:avLst/>
          </a:prstGeom>
          <a:noFill/>
          <a:ln w="9525" cap="flat" cmpd="sng">
            <a:solidFill>
              <a:srgbClr val="ED2127"/>
            </a:solidFill>
            <a:prstDash val="solid"/>
            <a:round/>
            <a:headEnd type="none" w="sm" len="sm"/>
            <a:tailEnd type="none" w="sm" len="sm"/>
          </a:ln>
        </p:spPr>
        <p:txBody>
          <a:bodyPr spcFirstLastPara="1" wrap="square" lIns="36000" tIns="36000" rIns="36000" bIns="36000" anchor="t" anchorCtr="0">
            <a:noAutofit/>
          </a:bodyPr>
          <a:lstStyle>
            <a:lvl1pPr marL="457200" marR="0" lvl="0" indent="-330200" algn="l" rtl="0">
              <a:spcBef>
                <a:spcPts val="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1pPr>
            <a:lvl2pPr marL="914400" marR="0" lvl="1"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2pPr>
            <a:lvl3pPr marL="1371600" marR="0" lvl="2"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3pPr>
            <a:lvl4pPr marL="1828800" marR="0" lvl="3"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4pPr>
            <a:lvl5pPr marL="2286000" marR="0" lvl="4" indent="-330200" algn="l" rtl="0">
              <a:spcBef>
                <a:spcPts val="320"/>
              </a:spcBef>
              <a:spcAft>
                <a:spcPts val="0"/>
              </a:spcAft>
              <a:buClr>
                <a:srgbClr val="0D0D0D"/>
              </a:buClr>
              <a:buSzPts val="1600"/>
              <a:buFont typeface="Arial"/>
              <a:buChar char="»"/>
              <a:defRPr sz="1600" b="0" i="0" u="none" strike="noStrike" cap="none">
                <a:solidFill>
                  <a:srgbClr val="0D0D0D"/>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05" name="Google Shape;26705;p10"/>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06" name="Google Shape;26706;p10"/>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B - 2 column with background image">
  <p:cSld name="02B - 2 column with background image">
    <p:bg>
      <p:bgPr>
        <a:solidFill>
          <a:schemeClr val="lt1"/>
        </a:solidFill>
        <a:effectLst/>
      </p:bgPr>
    </p:bg>
    <p:spTree>
      <p:nvGrpSpPr>
        <p:cNvPr id="1" name="Shape 26707"/>
        <p:cNvGrpSpPr/>
        <p:nvPr/>
      </p:nvGrpSpPr>
      <p:grpSpPr>
        <a:xfrm>
          <a:off x="0" y="0"/>
          <a:ext cx="0" cy="0"/>
          <a:chOff x="0" y="0"/>
          <a:chExt cx="0" cy="0"/>
        </a:xfrm>
      </p:grpSpPr>
      <p:sp>
        <p:nvSpPr>
          <p:cNvPr id="26708" name="Google Shape;26708;p11"/>
          <p:cNvSpPr>
            <a:spLocks noGrp="1"/>
          </p:cNvSpPr>
          <p:nvPr>
            <p:ph type="pic" idx="2"/>
          </p:nvPr>
        </p:nvSpPr>
        <p:spPr>
          <a:xfrm>
            <a:off x="1" y="1132800"/>
            <a:ext cx="12192000" cy="5025600"/>
          </a:xfrm>
          <a:prstGeom prst="rect">
            <a:avLst/>
          </a:prstGeom>
          <a:solidFill>
            <a:srgbClr val="D8D8D8"/>
          </a:solidFill>
          <a:ln>
            <a:noFill/>
          </a:ln>
        </p:spPr>
        <p:txBody>
          <a:bodyPr spcFirstLastPara="1" wrap="square" lIns="91425" tIns="45700" rIns="91425" bIns="45700" anchor="ctr" anchorCtr="1">
            <a:noAutofit/>
          </a:bodyPr>
          <a:lstStyle>
            <a:lvl1pPr marR="0" lvl="0" algn="l" rtl="0">
              <a:spcBef>
                <a:spcPts val="480"/>
              </a:spcBef>
              <a:spcAft>
                <a:spcPts val="0"/>
              </a:spcAft>
              <a:buClr>
                <a:srgbClr val="7C7C81"/>
              </a:buClr>
              <a:buSzPts val="2400"/>
              <a:buFont typeface="Arial"/>
              <a:buNone/>
              <a:defRPr sz="2400" b="0" i="0" u="none" strike="noStrike" cap="none">
                <a:solidFill>
                  <a:srgbClr val="7C7C81"/>
                </a:solidFill>
                <a:latin typeface="Arial"/>
                <a:ea typeface="Arial"/>
                <a:cs typeface="Arial"/>
                <a:sym typeface="Arial"/>
              </a:defRPr>
            </a:lvl1pPr>
            <a:lvl2pPr marR="0" lvl="1" algn="l" rtl="0">
              <a:spcBef>
                <a:spcPts val="747"/>
              </a:spcBef>
              <a:spcAft>
                <a:spcPts val="0"/>
              </a:spcAft>
              <a:buClr>
                <a:srgbClr val="7C7C81"/>
              </a:buClr>
              <a:buSzPts val="3733"/>
              <a:buFont typeface="Arial"/>
              <a:buChar char="–"/>
              <a:defRPr sz="3733" b="0" i="0" u="none" strike="noStrike" cap="none">
                <a:solidFill>
                  <a:srgbClr val="7C7C81"/>
                </a:solidFill>
                <a:latin typeface="Helvetica Neue Light"/>
                <a:ea typeface="Helvetica Neue Light"/>
                <a:cs typeface="Helvetica Neue Light"/>
                <a:sym typeface="Helvetica Neue Light"/>
              </a:defRPr>
            </a:lvl2pPr>
            <a:lvl3pPr marR="0" lvl="2" algn="l" rtl="0">
              <a:spcBef>
                <a:spcPts val="640"/>
              </a:spcBef>
              <a:spcAft>
                <a:spcPts val="0"/>
              </a:spcAft>
              <a:buClr>
                <a:srgbClr val="7C7C81"/>
              </a:buClr>
              <a:buSzPts val="3200"/>
              <a:buFont typeface="Arial"/>
              <a:buChar char="•"/>
              <a:defRPr sz="3200" b="0" i="0" u="none" strike="noStrike" cap="none">
                <a:solidFill>
                  <a:srgbClr val="7C7C81"/>
                </a:solidFill>
                <a:latin typeface="Helvetica Neue Light"/>
                <a:ea typeface="Helvetica Neue Light"/>
                <a:cs typeface="Helvetica Neue Light"/>
                <a:sym typeface="Helvetica Neue Light"/>
              </a:defRPr>
            </a:lvl3pPr>
            <a:lvl4pPr marR="0" lvl="3"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4pPr>
            <a:lvl5pPr marR="0" lvl="4" algn="l" rtl="0">
              <a:spcBef>
                <a:spcPts val="533"/>
              </a:spcBef>
              <a:spcAft>
                <a:spcPts val="0"/>
              </a:spcAft>
              <a:buClr>
                <a:srgbClr val="7C7C81"/>
              </a:buClr>
              <a:buSzPts val="2667"/>
              <a:buFont typeface="Arial"/>
              <a:buChar char="»"/>
              <a:defRPr sz="2667" b="0" i="0" u="none" strike="noStrike" cap="none">
                <a:solidFill>
                  <a:srgbClr val="7C7C81"/>
                </a:solidFill>
                <a:latin typeface="Helvetica Neue Light"/>
                <a:ea typeface="Helvetica Neue Light"/>
                <a:cs typeface="Helvetica Neue Light"/>
                <a:sym typeface="Helvetica Neue Light"/>
              </a:defRPr>
            </a:lvl5pPr>
            <a:lvl6pPr marR="0" lvl="5"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09" name="Google Shape;26709;p11"/>
          <p:cNvSpPr txBox="1">
            <a:spLocks noGrp="1"/>
          </p:cNvSpPr>
          <p:nvPr>
            <p:ph type="body" idx="1"/>
          </p:nvPr>
        </p:nvSpPr>
        <p:spPr>
          <a:xfrm>
            <a:off x="384473" y="1316766"/>
            <a:ext cx="56052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10" name="Google Shape;26710;p11"/>
          <p:cNvSpPr txBox="1">
            <a:spLocks noGrp="1"/>
          </p:cNvSpPr>
          <p:nvPr>
            <p:ph type="body" idx="3"/>
          </p:nvPr>
        </p:nvSpPr>
        <p:spPr>
          <a:xfrm>
            <a:off x="6193159" y="1316766"/>
            <a:ext cx="56115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11" name="Google Shape;26711;p11"/>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12" name="Google Shape;26712;p11"/>
          <p:cNvSpPr txBox="1">
            <a:spLocks noGrp="1"/>
          </p:cNvSpPr>
          <p:nvPr>
            <p:ph type="body" idx="4"/>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13" name="Google Shape;26713;p11"/>
          <p:cNvSpPr txBox="1">
            <a:spLocks noGrp="1"/>
          </p:cNvSpPr>
          <p:nvPr>
            <p:ph type="body" idx="5"/>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14" name="Google Shape;26714;p11"/>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15" name="Google Shape;26715;p11"/>
          <p:cNvSpPr txBox="1">
            <a:spLocks noGrp="1"/>
          </p:cNvSpPr>
          <p:nvPr>
            <p:ph type="body" idx="7"/>
          </p:nvPr>
        </p:nvSpPr>
        <p:spPr>
          <a:xfrm>
            <a:off x="384475" y="1700808"/>
            <a:ext cx="56052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16" name="Google Shape;26716;p11"/>
          <p:cNvSpPr txBox="1">
            <a:spLocks noGrp="1"/>
          </p:cNvSpPr>
          <p:nvPr>
            <p:ph type="body" idx="8"/>
          </p:nvPr>
        </p:nvSpPr>
        <p:spPr>
          <a:xfrm>
            <a:off x="6196340" y="1700808"/>
            <a:ext cx="56052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2pPr>
            <a:lvl3pPr marL="1371600" marR="0" lvl="2"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4pPr>
            <a:lvl5pPr marL="2286000" marR="0" lvl="4" indent="-330200" algn="l" rtl="0">
              <a:spcBef>
                <a:spcPts val="32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17" name="Google Shape;26717;p11"/>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18" name="Google Shape;26718;p11"/>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A - 3 column on white">
  <p:cSld name="03A - 3 column on white">
    <p:bg>
      <p:bgPr>
        <a:solidFill>
          <a:schemeClr val="lt1"/>
        </a:solidFill>
        <a:effectLst/>
      </p:bgPr>
    </p:bg>
    <p:spTree>
      <p:nvGrpSpPr>
        <p:cNvPr id="1" name="Shape 26719"/>
        <p:cNvGrpSpPr/>
        <p:nvPr/>
      </p:nvGrpSpPr>
      <p:grpSpPr>
        <a:xfrm>
          <a:off x="0" y="0"/>
          <a:ext cx="0" cy="0"/>
          <a:chOff x="0" y="0"/>
          <a:chExt cx="0" cy="0"/>
        </a:xfrm>
      </p:grpSpPr>
      <p:sp>
        <p:nvSpPr>
          <p:cNvPr id="26720" name="Google Shape;26720;p12"/>
          <p:cNvSpPr txBox="1">
            <a:spLocks noGrp="1"/>
          </p:cNvSpPr>
          <p:nvPr>
            <p:ph type="body" idx="1"/>
          </p:nvPr>
        </p:nvSpPr>
        <p:spPr>
          <a:xfrm>
            <a:off x="384473" y="1316766"/>
            <a:ext cx="3590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21" name="Google Shape;26721;p12"/>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a:solidFill>
                  <a:srgbClr val="7C7C81"/>
                </a:solidFill>
                <a:latin typeface="Arial"/>
                <a:ea typeface="Arial"/>
                <a:cs typeface="Arial"/>
                <a:sym typeface="Arial"/>
              </a:defRPr>
            </a:lvl1pPr>
            <a:lvl2pPr marL="0" marR="0" lvl="1" indent="0" algn="r" rtl="0">
              <a:spcBef>
                <a:spcPts val="0"/>
              </a:spcBef>
              <a:buNone/>
              <a:defRPr sz="1067">
                <a:solidFill>
                  <a:srgbClr val="7C7C81"/>
                </a:solidFill>
                <a:latin typeface="Arial"/>
                <a:ea typeface="Arial"/>
                <a:cs typeface="Arial"/>
                <a:sym typeface="Arial"/>
              </a:defRPr>
            </a:lvl2pPr>
            <a:lvl3pPr marL="0" marR="0" lvl="2" indent="0" algn="r" rtl="0">
              <a:spcBef>
                <a:spcPts val="0"/>
              </a:spcBef>
              <a:buNone/>
              <a:defRPr sz="1067">
                <a:solidFill>
                  <a:srgbClr val="7C7C81"/>
                </a:solidFill>
                <a:latin typeface="Arial"/>
                <a:ea typeface="Arial"/>
                <a:cs typeface="Arial"/>
                <a:sym typeface="Arial"/>
              </a:defRPr>
            </a:lvl3pPr>
            <a:lvl4pPr marL="0" marR="0" lvl="3" indent="0" algn="r" rtl="0">
              <a:spcBef>
                <a:spcPts val="0"/>
              </a:spcBef>
              <a:buNone/>
              <a:defRPr sz="1067">
                <a:solidFill>
                  <a:srgbClr val="7C7C81"/>
                </a:solidFill>
                <a:latin typeface="Arial"/>
                <a:ea typeface="Arial"/>
                <a:cs typeface="Arial"/>
                <a:sym typeface="Arial"/>
              </a:defRPr>
            </a:lvl4pPr>
            <a:lvl5pPr marL="0" marR="0" lvl="4" indent="0" algn="r" rtl="0">
              <a:spcBef>
                <a:spcPts val="0"/>
              </a:spcBef>
              <a:buNone/>
              <a:defRPr sz="1067">
                <a:solidFill>
                  <a:srgbClr val="7C7C81"/>
                </a:solidFill>
                <a:latin typeface="Arial"/>
                <a:ea typeface="Arial"/>
                <a:cs typeface="Arial"/>
                <a:sym typeface="Arial"/>
              </a:defRPr>
            </a:lvl5pPr>
            <a:lvl6pPr marL="0" marR="0" lvl="5" indent="0" algn="r" rtl="0">
              <a:spcBef>
                <a:spcPts val="0"/>
              </a:spcBef>
              <a:buNone/>
              <a:defRPr sz="1067">
                <a:solidFill>
                  <a:srgbClr val="7C7C81"/>
                </a:solidFill>
                <a:latin typeface="Arial"/>
                <a:ea typeface="Arial"/>
                <a:cs typeface="Arial"/>
                <a:sym typeface="Arial"/>
              </a:defRPr>
            </a:lvl6pPr>
            <a:lvl7pPr marL="0" marR="0" lvl="6" indent="0" algn="r" rtl="0">
              <a:spcBef>
                <a:spcPts val="0"/>
              </a:spcBef>
              <a:buNone/>
              <a:defRPr sz="1067">
                <a:solidFill>
                  <a:srgbClr val="7C7C81"/>
                </a:solidFill>
                <a:latin typeface="Arial"/>
                <a:ea typeface="Arial"/>
                <a:cs typeface="Arial"/>
                <a:sym typeface="Arial"/>
              </a:defRPr>
            </a:lvl7pPr>
            <a:lvl8pPr marL="0" marR="0" lvl="7" indent="0" algn="r" rtl="0">
              <a:spcBef>
                <a:spcPts val="0"/>
              </a:spcBef>
              <a:buNone/>
              <a:defRPr sz="1067">
                <a:solidFill>
                  <a:srgbClr val="7C7C81"/>
                </a:solidFill>
                <a:latin typeface="Arial"/>
                <a:ea typeface="Arial"/>
                <a:cs typeface="Arial"/>
                <a:sym typeface="Arial"/>
              </a:defRPr>
            </a:lvl8pPr>
            <a:lvl9pPr marL="0" marR="0" lvl="8" indent="0" algn="r" rtl="0">
              <a:spcBef>
                <a:spcPts val="0"/>
              </a:spcBef>
              <a:buNone/>
              <a:defRPr sz="1067">
                <a:solidFill>
                  <a:srgbClr val="7C7C8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722" name="Google Shape;26722;p12"/>
          <p:cNvSpPr txBox="1">
            <a:spLocks noGrp="1"/>
          </p:cNvSpPr>
          <p:nvPr>
            <p:ph type="body" idx="2"/>
          </p:nvPr>
        </p:nvSpPr>
        <p:spPr>
          <a:xfrm>
            <a:off x="8208234" y="1316766"/>
            <a:ext cx="35964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23" name="Google Shape;26723;p12"/>
          <p:cNvSpPr txBox="1">
            <a:spLocks noGrp="1"/>
          </p:cNvSpPr>
          <p:nvPr>
            <p:ph type="body" idx="3"/>
          </p:nvPr>
        </p:nvSpPr>
        <p:spPr>
          <a:xfrm>
            <a:off x="4331299" y="1316766"/>
            <a:ext cx="3588900" cy="260400"/>
          </a:xfrm>
          <a:prstGeom prst="rect">
            <a:avLst/>
          </a:prstGeom>
          <a:noFill/>
          <a:ln>
            <a:noFill/>
          </a:ln>
        </p:spPr>
        <p:txBody>
          <a:bodyPr spcFirstLastPara="1" wrap="square" lIns="0" tIns="0" rIns="0" bIns="0" anchor="t" anchorCtr="0">
            <a:normAutofit/>
          </a:bodyPr>
          <a:lstStyle>
            <a:lvl1pPr marL="457200" marR="0" lvl="0" indent="-228600" algn="l" rtl="0">
              <a:spcBef>
                <a:spcPts val="373"/>
              </a:spcBef>
              <a:spcAft>
                <a:spcPts val="0"/>
              </a:spcAft>
              <a:buClr>
                <a:srgbClr val="054720"/>
              </a:buClr>
              <a:buSzPts val="1867"/>
              <a:buFont typeface="Arial"/>
              <a:buNone/>
              <a:defRPr sz="18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24" name="Google Shape;26724;p12"/>
          <p:cNvSpPr txBox="1">
            <a:spLocks noGrp="1"/>
          </p:cNvSpPr>
          <p:nvPr>
            <p:ph type="body" idx="4"/>
          </p:nvPr>
        </p:nvSpPr>
        <p:spPr>
          <a:xfrm>
            <a:off x="394864" y="575734"/>
            <a:ext cx="10036200" cy="270900"/>
          </a:xfrm>
          <a:prstGeom prst="rect">
            <a:avLst/>
          </a:prstGeom>
          <a:noFill/>
          <a:ln>
            <a:noFill/>
          </a:ln>
        </p:spPr>
        <p:txBody>
          <a:bodyPr spcFirstLastPara="1" wrap="square" lIns="0" tIns="0" rIns="0" bIns="0" anchor="t" anchorCtr="0">
            <a:noAutofit/>
          </a:bodyPr>
          <a:lstStyle>
            <a:lvl1pPr marL="457200" marR="0" lvl="0" indent="-228600" algn="l" rtl="0">
              <a:spcBef>
                <a:spcPts val="400"/>
              </a:spcBef>
              <a:spcAft>
                <a:spcPts val="0"/>
              </a:spcAft>
              <a:buClr>
                <a:srgbClr val="0D0D0D"/>
              </a:buClr>
              <a:buSzPts val="2000"/>
              <a:buFont typeface="Arial"/>
              <a:buNone/>
              <a:defRPr sz="2000" b="0" i="0" u="none" strike="noStrike" cap="none">
                <a:solidFill>
                  <a:srgbClr val="19213E"/>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25" name="Google Shape;26725;p12"/>
          <p:cNvSpPr txBox="1">
            <a:spLocks noGrp="1"/>
          </p:cNvSpPr>
          <p:nvPr>
            <p:ph type="body" idx="5"/>
          </p:nvPr>
        </p:nvSpPr>
        <p:spPr>
          <a:xfrm>
            <a:off x="387351" y="164638"/>
            <a:ext cx="10036200" cy="475500"/>
          </a:xfrm>
          <a:prstGeom prst="rect">
            <a:avLst/>
          </a:prstGeom>
          <a:noFill/>
          <a:ln>
            <a:noFill/>
          </a:ln>
        </p:spPr>
        <p:txBody>
          <a:bodyPr spcFirstLastPara="1" wrap="square" lIns="0" tIns="0" rIns="0" bIns="0" anchor="t" anchorCtr="0">
            <a:noAutofit/>
          </a:bodyPr>
          <a:lstStyle>
            <a:lvl1pPr marL="457200" marR="0" lvl="0" indent="-228600" algn="l" rtl="0">
              <a:spcBef>
                <a:spcPts val="533"/>
              </a:spcBef>
              <a:spcAft>
                <a:spcPts val="0"/>
              </a:spcAft>
              <a:buClr>
                <a:srgbClr val="01A651"/>
              </a:buClr>
              <a:buSzPts val="2667"/>
              <a:buFont typeface="Arial"/>
              <a:buNone/>
              <a:defRPr sz="2667" b="1" i="0" u="none" strike="noStrike" cap="none">
                <a:solidFill>
                  <a:srgbClr val="000000"/>
                </a:solidFill>
                <a:latin typeface="Arial"/>
                <a:ea typeface="Arial"/>
                <a:cs typeface="Arial"/>
                <a:sym typeface="Arial"/>
              </a:defRPr>
            </a:lvl1pPr>
            <a:lvl2pPr marL="914400" marR="0" lvl="1"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2pPr>
            <a:lvl3pPr marL="1371600" marR="0" lvl="2"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3pPr>
            <a:lvl4pPr marL="1828800" marR="0" lvl="3"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4pPr>
            <a:lvl5pPr marL="2286000" marR="0" lvl="4" indent="-228600" algn="l" rtl="0">
              <a:spcBef>
                <a:spcPts val="320"/>
              </a:spcBef>
              <a:spcAft>
                <a:spcPts val="0"/>
              </a:spcAft>
              <a:buClr>
                <a:srgbClr val="7C7C81"/>
              </a:buClr>
              <a:buSzPts val="1600"/>
              <a:buFont typeface="Arial"/>
              <a:buNone/>
              <a:defRPr sz="1600" b="1" i="0" u="none" strike="noStrike" cap="none">
                <a:solidFill>
                  <a:srgbClr val="7C7C81"/>
                </a:solidFill>
                <a:latin typeface="Helvetica Neue"/>
                <a:ea typeface="Helvetica Neue"/>
                <a:cs typeface="Helvetica Neue"/>
                <a:sym typeface="Helvetica Neue"/>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26726" name="Google Shape;26726;p12"/>
          <p:cNvSpPr txBox="1">
            <a:spLocks noGrp="1"/>
          </p:cNvSpPr>
          <p:nvPr>
            <p:ph type="body" idx="6"/>
          </p:nvPr>
        </p:nvSpPr>
        <p:spPr>
          <a:xfrm>
            <a:off x="387350" y="5925278"/>
            <a:ext cx="11417400" cy="192000"/>
          </a:xfrm>
          <a:prstGeom prst="rect">
            <a:avLst/>
          </a:prstGeom>
          <a:noFill/>
          <a:ln>
            <a:noFill/>
          </a:ln>
        </p:spPr>
        <p:txBody>
          <a:bodyPr spcFirstLastPara="1" wrap="square" lIns="0" tIns="0" rIns="0" bIns="0" anchor="b" anchorCtr="0">
            <a:noAutofit/>
          </a:bodyPr>
          <a:lstStyle>
            <a:lvl1pPr marL="457200" marR="0" lvl="0" indent="-228600" algn="l" rtl="0">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27" name="Google Shape;26727;p12"/>
          <p:cNvSpPr txBox="1">
            <a:spLocks noGrp="1"/>
          </p:cNvSpPr>
          <p:nvPr>
            <p:ph type="body" idx="7"/>
          </p:nvPr>
        </p:nvSpPr>
        <p:spPr>
          <a:xfrm>
            <a:off x="384475"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28" name="Google Shape;26728;p12"/>
          <p:cNvSpPr txBox="1">
            <a:spLocks noGrp="1"/>
          </p:cNvSpPr>
          <p:nvPr>
            <p:ph type="body" idx="8"/>
          </p:nvPr>
        </p:nvSpPr>
        <p:spPr>
          <a:xfrm>
            <a:off x="4342401"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29" name="Google Shape;26729;p12"/>
          <p:cNvSpPr txBox="1">
            <a:spLocks noGrp="1"/>
          </p:cNvSpPr>
          <p:nvPr>
            <p:ph type="body" idx="9"/>
          </p:nvPr>
        </p:nvSpPr>
        <p:spPr>
          <a:xfrm>
            <a:off x="8214249" y="1700808"/>
            <a:ext cx="3590400" cy="4224600"/>
          </a:xfrm>
          <a:prstGeom prst="rect">
            <a:avLst/>
          </a:prstGeom>
          <a:noFill/>
          <a:ln>
            <a:noFill/>
          </a:ln>
        </p:spPr>
        <p:txBody>
          <a:bodyPr spcFirstLastPara="1" wrap="square" lIns="0" tIns="0" rIns="0" bIns="0" anchor="t" anchorCtr="0">
            <a:noAutofit/>
          </a:bodyPr>
          <a:lstStyle>
            <a:lvl1pPr marL="457200" marR="0" lvl="0" indent="-330200" algn="l" rtl="0">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26730" name="Google Shape;26730;p12"/>
          <p:cNvCxnSpPr/>
          <p:nvPr/>
        </p:nvCxnSpPr>
        <p:spPr>
          <a:xfrm>
            <a:off x="0" y="6163200"/>
            <a:ext cx="12192000" cy="0"/>
          </a:xfrm>
          <a:prstGeom prst="straightConnector1">
            <a:avLst/>
          </a:prstGeom>
          <a:noFill/>
          <a:ln w="12700" cap="flat" cmpd="sng">
            <a:solidFill>
              <a:srgbClr val="ED2127"/>
            </a:solidFill>
            <a:prstDash val="solid"/>
            <a:round/>
            <a:headEnd type="none" w="sm" len="sm"/>
            <a:tailEnd type="none" w="sm" len="sm"/>
          </a:ln>
        </p:spPr>
      </p:cxnSp>
      <p:cxnSp>
        <p:nvCxnSpPr>
          <p:cNvPr id="26731" name="Google Shape;26731;p12"/>
          <p:cNvCxnSpPr/>
          <p:nvPr/>
        </p:nvCxnSpPr>
        <p:spPr>
          <a:xfrm>
            <a:off x="0" y="1104000"/>
            <a:ext cx="12192000" cy="0"/>
          </a:xfrm>
          <a:prstGeom prst="straightConnector1">
            <a:avLst/>
          </a:prstGeom>
          <a:noFill/>
          <a:ln w="38100" cap="flat" cmpd="sng">
            <a:solidFill>
              <a:srgbClr val="ED2127"/>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2127"/>
        </a:solidFill>
        <a:effectLst/>
      </p:bgPr>
    </p:bg>
    <p:spTree>
      <p:nvGrpSpPr>
        <p:cNvPr id="1" name="Shape 26641"/>
        <p:cNvGrpSpPr/>
        <p:nvPr/>
      </p:nvGrpSpPr>
      <p:grpSpPr>
        <a:xfrm>
          <a:off x="0" y="0"/>
          <a:ext cx="0" cy="0"/>
          <a:chOff x="0" y="0"/>
          <a:chExt cx="0" cy="0"/>
        </a:xfrm>
      </p:grpSpPr>
      <p:pic>
        <p:nvPicPr>
          <p:cNvPr id="6" name="Picture 5">
            <a:extLst>
              <a:ext uri="{FF2B5EF4-FFF2-40B4-BE49-F238E27FC236}">
                <a16:creationId xmlns:a16="http://schemas.microsoft.com/office/drawing/2014/main" id="{8C4A0263-C7C9-174D-AFF7-2774AF766D31}"/>
              </a:ext>
            </a:extLst>
          </p:cNvPr>
          <p:cNvPicPr>
            <a:picLocks noChangeAspect="1"/>
          </p:cNvPicPr>
          <p:nvPr userDrawn="1"/>
        </p:nvPicPr>
        <p:blipFill>
          <a:blip r:embed="rId25"/>
          <a:stretch>
            <a:fillRect/>
          </a:stretch>
        </p:blipFill>
        <p:spPr>
          <a:xfrm>
            <a:off x="11335645" y="6230622"/>
            <a:ext cx="535007" cy="535007"/>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eddwebster/watford" TargetMode="External"/><Relationship Id="rId5" Type="http://schemas.openxmlformats.org/officeDocument/2006/relationships/hyperlink" Target="https://docs.google.com/presentation/d/19DRC_23Od10nqDFkGUpSqALEwGSU1qt_XPRdl7VD9WU/edit?usp=sharing"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image" Target="../media/image17.png"/><Relationship Id="rId3" Type="http://schemas.openxmlformats.org/officeDocument/2006/relationships/hyperlink" Target="https://public.tableau.com/app/profile/edd.webster/viz/EddWebsterWatfordF_C_-CrystalPalaceAnalysisandDashboard/FormGuideDashboard?publish=yes" TargetMode="External"/><Relationship Id="rId7" Type="http://schemas.openxmlformats.org/officeDocument/2006/relationships/slide" Target="slide28.xml"/><Relationship Id="rId12" Type="http://schemas.openxmlformats.org/officeDocument/2006/relationships/slide" Target="slide41.xml"/><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39.xml"/><Relationship Id="rId5" Type="http://schemas.openxmlformats.org/officeDocument/2006/relationships/slide" Target="slide3.xml"/><Relationship Id="rId15" Type="http://schemas.openxmlformats.org/officeDocument/2006/relationships/image" Target="../media/image19.png"/><Relationship Id="rId10" Type="http://schemas.openxmlformats.org/officeDocument/2006/relationships/slide" Target="slide51.xml"/><Relationship Id="rId4" Type="http://schemas.openxmlformats.org/officeDocument/2006/relationships/image" Target="../media/image16.png"/><Relationship Id="rId9" Type="http://schemas.openxmlformats.org/officeDocument/2006/relationships/slide" Target="slide46.xml"/><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22.png"/><Relationship Id="rId3" Type="http://schemas.openxmlformats.org/officeDocument/2006/relationships/hyperlink" Target="https://public.tableau.com/app/profile/edd.webster/viz/EddWebsterWatfordF_C_-CrystalPalaceAnalysisandDashboard/SquadListDashboard" TargetMode="External"/><Relationship Id="rId7" Type="http://schemas.openxmlformats.org/officeDocument/2006/relationships/slide" Target="slide49.xml"/><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1.xml"/><Relationship Id="rId3" Type="http://schemas.openxmlformats.org/officeDocument/2006/relationships/hyperlink" Target="https://public.tableau.com/app/profile/edd.webster/viz/EddWebsterWatfordF_C_-CrystalPalaceAnalysisandDashboard/FormationAnalysisDashboard" TargetMode="External"/><Relationship Id="rId7" Type="http://schemas.openxmlformats.org/officeDocument/2006/relationships/image" Target="../media/image26.png"/><Relationship Id="rId12" Type="http://schemas.openxmlformats.org/officeDocument/2006/relationships/slide" Target="slide46.xml"/><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slide" Target="slide49.xml"/><Relationship Id="rId5" Type="http://schemas.openxmlformats.org/officeDocument/2006/relationships/image" Target="../media/image24.png"/><Relationship Id="rId15" Type="http://schemas.openxmlformats.org/officeDocument/2006/relationships/slide" Target="slide41.xml"/><Relationship Id="rId10" Type="http://schemas.openxmlformats.org/officeDocument/2006/relationships/slide" Target="slide28.xml"/><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slide" Target="slide39.xml"/></Relationships>
</file>

<file path=ppt/slides/_rels/slide1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hyperlink" Target="https://public.tableau.com/app/profile/edd.webster/viz/EddWebsterWatfordF_C_-CrystalPalaceAnalysisandDashboard/FormationAnalysisDashboard" TargetMode="External"/><Relationship Id="rId3" Type="http://schemas.openxmlformats.org/officeDocument/2006/relationships/hyperlink" Target="https://drive.google.com/file/d/1pLAETNVUf4Qwe5jRasCUNdxwVgngEiOK/view" TargetMode="External"/><Relationship Id="rId7" Type="http://schemas.openxmlformats.org/officeDocument/2006/relationships/slide" Target="slide49.xml"/><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1.xml"/><Relationship Id="rId3" Type="http://schemas.openxmlformats.org/officeDocument/2006/relationships/hyperlink" Target="https://public.tableau.com/app/profile/edd.webster/viz/EddWebsterWatfordF_C_-CrystalPalaceAnalysisandDashboard/PassingNetworkDashboard" TargetMode="External"/><Relationship Id="rId7" Type="http://schemas.openxmlformats.org/officeDocument/2006/relationships/slide" Target="slide9.xml"/><Relationship Id="rId12" Type="http://schemas.openxmlformats.org/officeDocument/2006/relationships/slide" Target="slide39.xml"/><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51.xml"/><Relationship Id="rId5" Type="http://schemas.openxmlformats.org/officeDocument/2006/relationships/image" Target="../media/image26.png"/><Relationship Id="rId15" Type="http://schemas.openxmlformats.org/officeDocument/2006/relationships/image" Target="../media/image28.png"/><Relationship Id="rId10" Type="http://schemas.openxmlformats.org/officeDocument/2006/relationships/slide" Target="slide46.xml"/><Relationship Id="rId4" Type="http://schemas.openxmlformats.org/officeDocument/2006/relationships/image" Target="../media/image25.png"/><Relationship Id="rId9" Type="http://schemas.openxmlformats.org/officeDocument/2006/relationships/slide" Target="slide49.xml"/><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1.xml"/><Relationship Id="rId3" Type="http://schemas.openxmlformats.org/officeDocument/2006/relationships/hyperlink" Target="https://public.tableau.com/app/profile/edd.webster/viz/EddWebsterWatfordF_C_-CrystalPalaceAnalysisandDashboard/TeamChanceCreationAnalysisDashboard" TargetMode="External"/><Relationship Id="rId7" Type="http://schemas.openxmlformats.org/officeDocument/2006/relationships/slide" Target="slide9.xml"/><Relationship Id="rId12" Type="http://schemas.openxmlformats.org/officeDocument/2006/relationships/slide" Target="slide3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51.xml"/><Relationship Id="rId5" Type="http://schemas.openxmlformats.org/officeDocument/2006/relationships/image" Target="../media/image30.png"/><Relationship Id="rId10" Type="http://schemas.openxmlformats.org/officeDocument/2006/relationships/slide" Target="slide46.xml"/><Relationship Id="rId4" Type="http://schemas.openxmlformats.org/officeDocument/2006/relationships/hyperlink" Target="https://fbref.com/en/expected-goals-model-explained/" TargetMode="External"/><Relationship Id="rId9" Type="http://schemas.openxmlformats.org/officeDocument/2006/relationships/slide" Target="slide49.xml"/><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1.xml"/><Relationship Id="rId3" Type="http://schemas.openxmlformats.org/officeDocument/2006/relationships/hyperlink" Target="https://public.tableau.com/app/profile/edd.webster/viz/EddWebsterWatfordF_C_-CrystalPalaceAnalysisandDashboard/xTAnalysisDashboard" TargetMode="External"/><Relationship Id="rId7" Type="http://schemas.openxmlformats.org/officeDocument/2006/relationships/image" Target="../media/image34.png"/><Relationship Id="rId12" Type="http://schemas.openxmlformats.org/officeDocument/2006/relationships/slide" Target="slide46.xml"/><Relationship Id="rId2" Type="http://schemas.openxmlformats.org/officeDocument/2006/relationships/notesSlide" Target="../notesSlides/notesSlide16.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slide" Target="slide49.xml"/><Relationship Id="rId5" Type="http://schemas.openxmlformats.org/officeDocument/2006/relationships/image" Target="../media/image32.png"/><Relationship Id="rId15" Type="http://schemas.openxmlformats.org/officeDocument/2006/relationships/slide" Target="slide41.xml"/><Relationship Id="rId10" Type="http://schemas.openxmlformats.org/officeDocument/2006/relationships/slide" Target="slide28.xml"/><Relationship Id="rId4" Type="http://schemas.openxmlformats.org/officeDocument/2006/relationships/image" Target="../media/image31.png"/><Relationship Id="rId9" Type="http://schemas.openxmlformats.org/officeDocument/2006/relationships/slide" Target="slide9.xml"/><Relationship Id="rId14" Type="http://schemas.openxmlformats.org/officeDocument/2006/relationships/slide" Target="slide39.xml"/></Relationships>
</file>

<file path=ppt/slides/_rels/slide17.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9.xml"/><Relationship Id="rId3" Type="http://schemas.openxmlformats.org/officeDocument/2006/relationships/hyperlink" Target="https://public.tableau.com/app/profile/edd.webster/viz/EddWebsterWatfordF_C_-CrystalPalaceAnalysisandDashboard/TouchMapDashboard" TargetMode="External"/><Relationship Id="rId7" Type="http://schemas.openxmlformats.org/officeDocument/2006/relationships/slide" Target="slide3.xml"/><Relationship Id="rId12" Type="http://schemas.openxmlformats.org/officeDocument/2006/relationships/slide" Target="slide5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slide" Target="slide46.xml"/><Relationship Id="rId5" Type="http://schemas.openxmlformats.org/officeDocument/2006/relationships/image" Target="../media/image36.png"/><Relationship Id="rId15" Type="http://schemas.openxmlformats.org/officeDocument/2006/relationships/image" Target="../media/image14.png"/><Relationship Id="rId10" Type="http://schemas.openxmlformats.org/officeDocument/2006/relationships/slide" Target="slide49.xml"/><Relationship Id="rId4" Type="http://schemas.openxmlformats.org/officeDocument/2006/relationships/image" Target="../media/image35.png"/><Relationship Id="rId9" Type="http://schemas.openxmlformats.org/officeDocument/2006/relationships/slide" Target="slide28.xml"/><Relationship Id="rId14" Type="http://schemas.openxmlformats.org/officeDocument/2006/relationships/slide" Target="slide41.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49.xml"/><Relationship Id="rId18" Type="http://schemas.openxmlformats.org/officeDocument/2006/relationships/image" Target="../media/image14.png"/><Relationship Id="rId3" Type="http://schemas.openxmlformats.org/officeDocument/2006/relationships/hyperlink" Target="https://public.tableau.com/app/profile/edd.webster/viz/EddWebsterWatfordF_C_-CrystalPalaceAnalysisandDashboard/PlayerChanceCreationAnalysisDashboard" TargetMode="External"/><Relationship Id="rId7" Type="http://schemas.openxmlformats.org/officeDocument/2006/relationships/image" Target="../media/image39.png"/><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notesSlide" Target="../notesSlides/notesSlide18.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slide" Target="slide9.xml"/><Relationship Id="rId5" Type="http://schemas.openxmlformats.org/officeDocument/2006/relationships/hyperlink" Target="https://public.tableau.com/app/profile/edd.webster/viz/EddWebsterWatfordF_C_-CrystalPalaceAnalysisandDashboard/xGAnalysisDashboard" TargetMode="External"/><Relationship Id="rId15" Type="http://schemas.openxmlformats.org/officeDocument/2006/relationships/slide" Target="slide51.xml"/><Relationship Id="rId10" Type="http://schemas.openxmlformats.org/officeDocument/2006/relationships/slide" Target="slide3.xml"/><Relationship Id="rId4" Type="http://schemas.openxmlformats.org/officeDocument/2006/relationships/hyperlink" Target="https://nbviewer.org/github/eddwebster/watford/blob/main/notebooks/3_data_modeling/Training%20of%20an%20Expected%20Goals%20Model%20from%20Opta%20Event%20Data.ipynb" TargetMode="External"/><Relationship Id="rId9" Type="http://schemas.openxmlformats.org/officeDocument/2006/relationships/image" Target="../media/image41.png"/><Relationship Id="rId14" Type="http://schemas.openxmlformats.org/officeDocument/2006/relationships/slide" Target="slide46.xml"/></Relationships>
</file>

<file path=ppt/slides/_rels/slide19.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hyperlink" Target="https://nbviewer.org/github/eddwebster/watford/blob/main/notebooks/4_data_analysis/Second%20Spectrum%20Data%20Visualisation.ipynb" TargetMode="External"/><Relationship Id="rId7" Type="http://schemas.openxmlformats.org/officeDocument/2006/relationships/slide" Target="slide49.xml"/><Relationship Id="rId12"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41.xml"/><Relationship Id="rId12" Type="http://schemas.openxmlformats.org/officeDocument/2006/relationships/hyperlink" Target="https://public.tableau.com/profile/edd.webster#!/" TargetMode="External"/><Relationship Id="rId17"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hyperlink" Target="https://public.tableau.com/app/profile/edd.webster/viz/EddWebsterWatfordF_C_-PhysicalDataAnalysisandDashboards/PhysicalDataAnalysisRunTypesDashboard?publish=yes" TargetMode="Externa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hyperlink" Target="https://github.com/eddwebster/football_analytics" TargetMode="External"/><Relationship Id="rId5" Type="http://schemas.openxmlformats.org/officeDocument/2006/relationships/slide" Target="slide28.xml"/><Relationship Id="rId15" Type="http://schemas.openxmlformats.org/officeDocument/2006/relationships/image" Target="../media/image3.png"/><Relationship Id="rId10" Type="http://schemas.openxmlformats.org/officeDocument/2006/relationships/slide" Target="slide51.xml"/><Relationship Id="rId4" Type="http://schemas.openxmlformats.org/officeDocument/2006/relationships/slide" Target="slide9.xml"/><Relationship Id="rId9" Type="http://schemas.openxmlformats.org/officeDocument/2006/relationships/slide" Target="slide49.xml"/><Relationship Id="rId14" Type="http://schemas.openxmlformats.org/officeDocument/2006/relationships/hyperlink" Target="https://public.tableau.com/app/profile/edd.webster/viz/EddWebsterWatfordF_C_-CrystalPalaceAnalysisandDashboard/xGAnalysisDashboard" TargetMode="External"/></Relationships>
</file>

<file path=ppt/slides/_rels/slide20.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9.xml"/><Relationship Id="rId3" Type="http://schemas.openxmlformats.org/officeDocument/2006/relationships/hyperlink" Target="https://nbviewer.org/github/eddwebster/watford/blob/main/notebooks/4_data_analysis/Second%20Spectrum%20Data%20Visualisation.ipynb" TargetMode="External"/><Relationship Id="rId7" Type="http://schemas.openxmlformats.org/officeDocument/2006/relationships/slide" Target="slide3.xml"/><Relationship Id="rId12" Type="http://schemas.openxmlformats.org/officeDocument/2006/relationships/slide" Target="slide5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researchgate.net/publication/327139841_Beyond_Expected_Goals" TargetMode="External"/><Relationship Id="rId11" Type="http://schemas.openxmlformats.org/officeDocument/2006/relationships/slide" Target="slide46.xml"/><Relationship Id="rId5" Type="http://schemas.openxmlformats.org/officeDocument/2006/relationships/hyperlink" Target="https://twitter.com/the_spearman" TargetMode="External"/><Relationship Id="rId15" Type="http://schemas.openxmlformats.org/officeDocument/2006/relationships/image" Target="../media/image42.png"/><Relationship Id="rId10" Type="http://schemas.openxmlformats.org/officeDocument/2006/relationships/slide" Target="slide49.xml"/><Relationship Id="rId4" Type="http://schemas.openxmlformats.org/officeDocument/2006/relationships/slide" Target="slide58.xml"/><Relationship Id="rId9" Type="http://schemas.openxmlformats.org/officeDocument/2006/relationships/slide" Target="slide28.xml"/><Relationship Id="rId14" Type="http://schemas.openxmlformats.org/officeDocument/2006/relationships/slide" Target="slide41.xml"/></Relationships>
</file>

<file path=ppt/slides/_rels/slide21.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39.xml"/><Relationship Id="rId3" Type="http://schemas.openxmlformats.org/officeDocument/2006/relationships/hyperlink" Target="https://nbviewer.org/github/eddwebster/watford/blob/main/notebooks/4_data_analysis/Second%20Spectrum%20Data%20Visualisation.ipynb" TargetMode="External"/><Relationship Id="rId7" Type="http://schemas.openxmlformats.org/officeDocument/2006/relationships/slide" Target="slide3.xml"/><Relationship Id="rId12" Type="http://schemas.openxmlformats.org/officeDocument/2006/relationships/slide" Target="slide5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researchgate.net/publication/327139841_Beyond_Expected_Goals" TargetMode="External"/><Relationship Id="rId11" Type="http://schemas.openxmlformats.org/officeDocument/2006/relationships/slide" Target="slide46.xml"/><Relationship Id="rId5" Type="http://schemas.openxmlformats.org/officeDocument/2006/relationships/hyperlink" Target="https://twitter.com/the_spearman" TargetMode="External"/><Relationship Id="rId15" Type="http://schemas.openxmlformats.org/officeDocument/2006/relationships/image" Target="../media/image42.png"/><Relationship Id="rId10" Type="http://schemas.openxmlformats.org/officeDocument/2006/relationships/slide" Target="slide49.xml"/><Relationship Id="rId4" Type="http://schemas.openxmlformats.org/officeDocument/2006/relationships/slide" Target="slide58.xml"/><Relationship Id="rId9" Type="http://schemas.openxmlformats.org/officeDocument/2006/relationships/slide" Target="slide28.xml"/><Relationship Id="rId14" Type="http://schemas.openxmlformats.org/officeDocument/2006/relationships/slide" Target="slide41.xml"/></Relationships>
</file>

<file path=ppt/slides/_rels/slide2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43.png"/><Relationship Id="rId3" Type="http://schemas.openxmlformats.org/officeDocument/2006/relationships/hyperlink" Target="https://nbviewer.org/github/eddwebster/watford/blob/main/notebooks/4_data_analysis/Second%20Spectrum%20Data%20Visualisation.ipynb" TargetMode="External"/><Relationship Id="rId7" Type="http://schemas.openxmlformats.org/officeDocument/2006/relationships/slide" Target="slide49.xml"/><Relationship Id="rId12"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5" Type="http://schemas.openxmlformats.org/officeDocument/2006/relationships/image" Target="../media/image25.png"/><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25.png"/><Relationship Id="rId3" Type="http://schemas.openxmlformats.org/officeDocument/2006/relationships/hyperlink" Target="https://nbviewer.org/github/eddwebster/watford/blob/main/notebooks/4_data_analysis/Second%20Spectrum%20Data%20Visualisation.ipynb" TargetMode="External"/><Relationship Id="rId7" Type="http://schemas.openxmlformats.org/officeDocument/2006/relationships/slide" Target="slide49.xml"/><Relationship Id="rId12" Type="http://schemas.openxmlformats.org/officeDocument/2006/relationships/image" Target="../media/image42.png"/><Relationship Id="rId2" Type="http://schemas.openxmlformats.org/officeDocument/2006/relationships/notesSlide" Target="../notesSlides/notesSlide23.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5" Type="http://schemas.openxmlformats.org/officeDocument/2006/relationships/image" Target="../media/image45.png"/><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1.xml"/><Relationship Id="rId3" Type="http://schemas.openxmlformats.org/officeDocument/2006/relationships/hyperlink" Target="https://public.tableau.com/app/profile/edd.webster/viz/EddWebsterWatfordF_C_-CrystalPalaceAnalysisandDashboard/PhysicalReportTotalDistanceDashboard" TargetMode="External"/><Relationship Id="rId7" Type="http://schemas.openxmlformats.org/officeDocument/2006/relationships/image" Target="../media/image48.png"/><Relationship Id="rId12" Type="http://schemas.openxmlformats.org/officeDocument/2006/relationships/slide" Target="slide46.xml"/><Relationship Id="rId2" Type="http://schemas.openxmlformats.org/officeDocument/2006/relationships/notesSlide" Target="../notesSlides/notesSlide24.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slide" Target="slide49.xml"/><Relationship Id="rId5" Type="http://schemas.openxmlformats.org/officeDocument/2006/relationships/image" Target="../media/image26.png"/><Relationship Id="rId15" Type="http://schemas.openxmlformats.org/officeDocument/2006/relationships/slide" Target="slide41.xml"/><Relationship Id="rId10" Type="http://schemas.openxmlformats.org/officeDocument/2006/relationships/slide" Target="slide28.xml"/><Relationship Id="rId4" Type="http://schemas.openxmlformats.org/officeDocument/2006/relationships/image" Target="../media/image25.png"/><Relationship Id="rId9" Type="http://schemas.openxmlformats.org/officeDocument/2006/relationships/slide" Target="slide9.xml"/><Relationship Id="rId14" Type="http://schemas.openxmlformats.org/officeDocument/2006/relationships/slide" Target="slide39.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slide" Target="slide9.xml"/><Relationship Id="rId18" Type="http://schemas.openxmlformats.org/officeDocument/2006/relationships/slide" Target="slide39.xml"/><Relationship Id="rId3" Type="http://schemas.openxmlformats.org/officeDocument/2006/relationships/hyperlink" Target="https://public.tableau.com/app/profile/edd.webster/viz/EddWebsterWatfordF_C_-CrystalPalaceAnalysisandDashboard/PhysicalReportRunTypesDashboard" TargetMode="External"/><Relationship Id="rId7" Type="http://schemas.openxmlformats.org/officeDocument/2006/relationships/image" Target="../media/image50.png"/><Relationship Id="rId12" Type="http://schemas.openxmlformats.org/officeDocument/2006/relationships/slide" Target="slide3.xml"/><Relationship Id="rId17" Type="http://schemas.openxmlformats.org/officeDocument/2006/relationships/slide" Target="slide51.xml"/><Relationship Id="rId2" Type="http://schemas.openxmlformats.org/officeDocument/2006/relationships/notesSlide" Target="../notesSlides/notesSlide25.xml"/><Relationship Id="rId16" Type="http://schemas.openxmlformats.org/officeDocument/2006/relationships/slide" Target="slide46.xm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slide" Target="slide49.xml"/><Relationship Id="rId10" Type="http://schemas.openxmlformats.org/officeDocument/2006/relationships/image" Target="../media/image52.png"/><Relationship Id="rId19" Type="http://schemas.openxmlformats.org/officeDocument/2006/relationships/slide" Target="slide41.xml"/><Relationship Id="rId4" Type="http://schemas.openxmlformats.org/officeDocument/2006/relationships/image" Target="../media/image25.png"/><Relationship Id="rId9" Type="http://schemas.openxmlformats.org/officeDocument/2006/relationships/hyperlink" Target="https://public.tableau.com/app/profile/edd.webster/viz/EddWebsterWatfordF_C_-CrystalPalaceAnalysisandDashboard/PhysicalReportRunTypesPerMinuteDashboard" TargetMode="External"/><Relationship Id="rId14"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1.xml"/><Relationship Id="rId3" Type="http://schemas.openxmlformats.org/officeDocument/2006/relationships/hyperlink" Target="https://public.tableau.com/app/profile/edd.webster/viz/EddWebsterWatfordF_C_-CrystalPalaceAnalysisandDashboard/PhysicalReportTopSpeedDashboard" TargetMode="External"/><Relationship Id="rId7" Type="http://schemas.openxmlformats.org/officeDocument/2006/relationships/slide" Target="slide9.xml"/><Relationship Id="rId12" Type="http://schemas.openxmlformats.org/officeDocument/2006/relationships/slide" Target="slide39.xml"/><Relationship Id="rId2" Type="http://schemas.openxmlformats.org/officeDocument/2006/relationships/notesSlide" Target="../notesSlides/notesSlide26.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51.xml"/><Relationship Id="rId5" Type="http://schemas.openxmlformats.org/officeDocument/2006/relationships/image" Target="../media/image26.png"/><Relationship Id="rId15" Type="http://schemas.openxmlformats.org/officeDocument/2006/relationships/image" Target="../media/image54.png"/><Relationship Id="rId10" Type="http://schemas.openxmlformats.org/officeDocument/2006/relationships/slide" Target="slide46.xml"/><Relationship Id="rId4" Type="http://schemas.openxmlformats.org/officeDocument/2006/relationships/image" Target="../media/image25.png"/><Relationship Id="rId9" Type="http://schemas.openxmlformats.org/officeDocument/2006/relationships/slide" Target="slide49.xml"/><Relationship Id="rId1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2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2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3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56.png"/><Relationship Id="rId3" Type="http://schemas.openxmlformats.org/officeDocument/2006/relationships/hyperlink" Target="https://public.tableau.com/app/profile/edd.webster/viz/EddWebsterWatfordF_C_-PhysicalDataAnalysisandDashboards/PlayerOverviewDashboard?publish=yes" TargetMode="External"/><Relationship Id="rId7" Type="http://schemas.openxmlformats.org/officeDocument/2006/relationships/slide" Target="slide49.xml"/><Relationship Id="rId12" Type="http://schemas.openxmlformats.org/officeDocument/2006/relationships/hyperlink" Target="https://public.tableau.com/app/profile/edd.webster/viz/EddWebsterWatfordF_C_-PhysicalDataAnalysisandDashboards/PlayerOverviewDashboar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image" Target="../media/image57.png"/><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59.png"/><Relationship Id="rId3" Type="http://schemas.openxmlformats.org/officeDocument/2006/relationships/hyperlink" Target="https://public.tableau.com/app/profile/edd.webster/viz/EddWebsterWatfordF_C_-PhysicalDataAnalysisandDashboards/PhysicalDataAnalysisRunTypesPlayerLevelDashboard?publish=yes" TargetMode="External"/><Relationship Id="rId7" Type="http://schemas.openxmlformats.org/officeDocument/2006/relationships/slide" Target="slide49.xml"/><Relationship Id="rId12"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61.png"/><Relationship Id="rId3" Type="http://schemas.openxmlformats.org/officeDocument/2006/relationships/hyperlink" Target="https://public.tableau.com/app/profile/edd.webster/viz/EddWebsterWatfordF_C_-PhysicalDataAnalysisandDashboards/PhysicalDataAnalysisTotalDistanceDashboard?publish=yes" TargetMode="External"/><Relationship Id="rId7" Type="http://schemas.openxmlformats.org/officeDocument/2006/relationships/slide" Target="slide49.xml"/><Relationship Id="rId12"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63.png"/><Relationship Id="rId3" Type="http://schemas.openxmlformats.org/officeDocument/2006/relationships/hyperlink" Target="https://public.tableau.com/app/profile/edd.webster/viz/EddWebsterWatfordF_C_-PhysicalDataAnalysisandDashboards/PhysicalDataAnalysisTotalDistanceDashboard?publish=yes" TargetMode="External"/><Relationship Id="rId7" Type="http://schemas.openxmlformats.org/officeDocument/2006/relationships/slide" Target="slide49.xml"/><Relationship Id="rId12"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5.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65.png"/><Relationship Id="rId3" Type="http://schemas.openxmlformats.org/officeDocument/2006/relationships/hyperlink" Target="https://public.tableau.com/app/profile/edd.webster/viz/EddWebsterWatfordF_C_-PhysicalDataAnalysisandDashboards/PhysicalDataAnalysisOff-the-BallTotalDistancePlayerLevelDashboard?publish=yes" TargetMode="External"/><Relationship Id="rId7" Type="http://schemas.openxmlformats.org/officeDocument/2006/relationships/slide" Target="slide49.xml"/><Relationship Id="rId12"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6.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hyperlink" Target="https://public.tableau.com/app/profile/edd.webster/viz/EddWebsterWatfordF_C_-PhysicalDataAnalysisandDashboards/PhysicalDataAnalysisTeamADistancebyMatchDashboard-BarChart?publish=yes" TargetMode="External"/><Relationship Id="rId7" Type="http://schemas.openxmlformats.org/officeDocument/2006/relationships/slide" Target="slide49.xml"/><Relationship Id="rId12"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slide" Target="slide41.xml"/><Relationship Id="rId5" Type="http://schemas.openxmlformats.org/officeDocument/2006/relationships/slide" Target="slide9.xml"/><Relationship Id="rId10" Type="http://schemas.openxmlformats.org/officeDocument/2006/relationships/slide" Target="slide39.xml"/><Relationship Id="rId4" Type="http://schemas.openxmlformats.org/officeDocument/2006/relationships/slide" Target="slide3.xml"/><Relationship Id="rId9" Type="http://schemas.openxmlformats.org/officeDocument/2006/relationships/slide" Target="slide51.xml"/></Relationships>
</file>

<file path=ppt/slides/_rels/slide3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12"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image" Target="../media/image67.png"/><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3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3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image" Target="../media/image6.png"/><Relationship Id="rId3" Type="http://schemas.openxmlformats.org/officeDocument/2006/relationships/slide" Target="slide3.xml"/><Relationship Id="rId7" Type="http://schemas.openxmlformats.org/officeDocument/2006/relationships/slide" Target="slide46.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hyperlink" Target="https://public.tableau.com/app/profile/edd.webster/viz/EddWebsterWatfordF_C_-PhysicalDataAnalysisandDashboards/PhysicalDataAnalysisTotalDistanceDashboard?publish=yes" TargetMode="Externa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1.xml"/><Relationship Id="rId3" Type="http://schemas.openxmlformats.org/officeDocument/2006/relationships/hyperlink" Target="http://www.springerprofessional.de/en/routine-inspection-a-playbook-for-corner-kicks/18671052" TargetMode="External"/><Relationship Id="rId7" Type="http://schemas.openxmlformats.org/officeDocument/2006/relationships/slide" Target="slide9.xml"/><Relationship Id="rId12" Type="http://schemas.openxmlformats.org/officeDocument/2006/relationships/slide" Target="slide39.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3.xml"/><Relationship Id="rId11" Type="http://schemas.openxmlformats.org/officeDocument/2006/relationships/slide" Target="slide51.xml"/><Relationship Id="rId5" Type="http://schemas.openxmlformats.org/officeDocument/2006/relationships/hyperlink" Target="https://twitter.com/suds_g" TargetMode="External"/><Relationship Id="rId10" Type="http://schemas.openxmlformats.org/officeDocument/2006/relationships/slide" Target="slide46.xml"/><Relationship Id="rId4" Type="http://schemas.openxmlformats.org/officeDocument/2006/relationships/hyperlink" Target="https://twitter.com/EightyFivePoint" TargetMode="External"/><Relationship Id="rId9" Type="http://schemas.openxmlformats.org/officeDocument/2006/relationships/slide" Target="slide49.xml"/></Relationships>
</file>

<file path=ppt/slides/_rels/slide4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4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43.xml.rels><?xml version="1.0" encoding="UTF-8" standalone="yes"?>
<Relationships xmlns="http://schemas.openxmlformats.org/package/2006/relationships"><Relationship Id="rId8" Type="http://schemas.openxmlformats.org/officeDocument/2006/relationships/hyperlink" Target="https://public.tableau.com/app/profile/edd.webster/viz/EddWebster-WorldCup2018AnalysisandDashboard/WC2018PlayerDashboard" TargetMode="External"/><Relationship Id="rId13" Type="http://schemas.openxmlformats.org/officeDocument/2006/relationships/hyperlink" Target="https://twitter.com/eddwebster" TargetMode="External"/><Relationship Id="rId18" Type="http://schemas.openxmlformats.org/officeDocument/2006/relationships/slide" Target="slide28.xml"/><Relationship Id="rId3" Type="http://schemas.openxmlformats.org/officeDocument/2006/relationships/hyperlink" Target="https://docs.google.com/document/d/1rx1L4TBQvCrYgxvLWHWqkIqJuEyvwQ5NaauhpXTljqQ/edit?usp=sharing" TargetMode="External"/><Relationship Id="rId21" Type="http://schemas.openxmlformats.org/officeDocument/2006/relationships/slide" Target="slide51.xml"/><Relationship Id="rId7" Type="http://schemas.openxmlformats.org/officeDocument/2006/relationships/hyperlink" Target="https://public.tableau.com/profile/edd.webster#!/" TargetMode="External"/><Relationship Id="rId12" Type="http://schemas.openxmlformats.org/officeDocument/2006/relationships/hyperlink" Target="https://www.linkedin.com/in/eddwebster/" TargetMode="External"/><Relationship Id="rId17" Type="http://schemas.openxmlformats.org/officeDocument/2006/relationships/slide" Target="slide9.xml"/><Relationship Id="rId2" Type="http://schemas.openxmlformats.org/officeDocument/2006/relationships/notesSlide" Target="../notesSlides/notesSlide43.xml"/><Relationship Id="rId16" Type="http://schemas.openxmlformats.org/officeDocument/2006/relationships/slide" Target="slide3.xml"/><Relationship Id="rId20"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docs.google.com/presentation/d/1P8Ae7Bcv3VxXEC-serbn3qCLuprZ0UDfhFxqWeO_3eo/edit?usp=sharing" TargetMode="External"/><Relationship Id="rId11" Type="http://schemas.openxmlformats.org/officeDocument/2006/relationships/hyperlink" Target="https://www.eddwebster.com/" TargetMode="External"/><Relationship Id="rId5" Type="http://schemas.openxmlformats.org/officeDocument/2006/relationships/hyperlink" Target="https://drive.google.com/drive/folders/1yofRp9536WnRL7NKJa5XYjv1vJvDYVbi?usp=sharing" TargetMode="External"/><Relationship Id="rId15" Type="http://schemas.openxmlformats.org/officeDocument/2006/relationships/image" Target="../media/image69.jpg"/><Relationship Id="rId23" Type="http://schemas.openxmlformats.org/officeDocument/2006/relationships/slide" Target="slide41.xml"/><Relationship Id="rId10" Type="http://schemas.openxmlformats.org/officeDocument/2006/relationships/hyperlink" Target="https://public.tableau.com/app/profile/edd.webster/viz/EddWebsterRFC-Big5EuropeanLeagueAnalysisandDashboards/Big5ScoutingDashboard" TargetMode="External"/><Relationship Id="rId19" Type="http://schemas.openxmlformats.org/officeDocument/2006/relationships/slide" Target="slide49.xml"/><Relationship Id="rId4" Type="http://schemas.openxmlformats.org/officeDocument/2006/relationships/hyperlink" Target="https://github.com/eddwebster/football_analytics" TargetMode="External"/><Relationship Id="rId9" Type="http://schemas.openxmlformats.org/officeDocument/2006/relationships/hyperlink" Target="https://public.tableau.com/app/profile/edd.webster/viz/EddWebsterRFC-FAWSLAnalysisandDashboard/WSLxGAnalysisDashboard?publish=yes" TargetMode="External"/><Relationship Id="rId14" Type="http://schemas.openxmlformats.org/officeDocument/2006/relationships/hyperlink" Target="mailto:edd.j.webster@gmail.com" TargetMode="External"/><Relationship Id="rId22" Type="http://schemas.openxmlformats.org/officeDocument/2006/relationships/slide" Target="slide39.xml"/></Relationships>
</file>

<file path=ppt/slides/_rels/slide44.xml.rels><?xml version="1.0" encoding="UTF-8" standalone="yes"?>
<Relationships xmlns="http://schemas.openxmlformats.org/package/2006/relationships"><Relationship Id="rId8" Type="http://schemas.openxmlformats.org/officeDocument/2006/relationships/hyperlink" Target="https://nbviewer.org/github/eddwebster/watford/blob/main/notebooks/2_data_engineering/Physical%20Data%20Engineering.ipynb" TargetMode="External"/><Relationship Id="rId13" Type="http://schemas.openxmlformats.org/officeDocument/2006/relationships/hyperlink" Target="https://github.com/eddwebster/watford/blob/main/scripts/second_spectrum/Second_Spectrum_IO.py" TargetMode="External"/><Relationship Id="rId18" Type="http://schemas.openxmlformats.org/officeDocument/2006/relationships/slide" Target="slide9.xml"/><Relationship Id="rId3" Type="http://schemas.openxmlformats.org/officeDocument/2006/relationships/hyperlink" Target="https://github.com/eddwebster/watford/tree/main/notebooks/1_data_parsing" TargetMode="External"/><Relationship Id="rId21" Type="http://schemas.openxmlformats.org/officeDocument/2006/relationships/slide" Target="slide46.xml"/><Relationship Id="rId7" Type="http://schemas.openxmlformats.org/officeDocument/2006/relationships/hyperlink" Target="https://nbviewer.org/github/eddwebster/watford/blob/main/notebooks/2_data_engineering/Second%20Spectrum%20Data%20Engineering.ipynb" TargetMode="External"/><Relationship Id="rId12" Type="http://schemas.openxmlformats.org/officeDocument/2006/relationships/hyperlink" Target="https://nbviewer.org/github/eddwebster/watford/blob/main/notebooks/4_data_analysis/Second%20Spectrum%20Data%20Visualisation.ipynb" TargetMode="External"/><Relationship Id="rId17" Type="http://schemas.openxmlformats.org/officeDocument/2006/relationships/slide" Target="slide3.xml"/><Relationship Id="rId2" Type="http://schemas.openxmlformats.org/officeDocument/2006/relationships/notesSlide" Target="../notesSlides/notesSlide44.xml"/><Relationship Id="rId16" Type="http://schemas.openxmlformats.org/officeDocument/2006/relationships/hyperlink" Target="https://github.com/eddwebster/watford/blob/main/scripts/second_spectrum/Second_Spectrum_PitchControl.py" TargetMode="External"/><Relationship Id="rId20"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hyperlink" Target="https://nbviewer.org/github/eddwebster/watford/blob/main/notebooks/2_data_engineering/Opta%20Data%20Engineering.ipynb" TargetMode="External"/><Relationship Id="rId11" Type="http://schemas.openxmlformats.org/officeDocument/2006/relationships/hyperlink" Target="https://github.com/eddwebster/watford/tree/main/notebooks/4_data_analysis" TargetMode="External"/><Relationship Id="rId24" Type="http://schemas.openxmlformats.org/officeDocument/2006/relationships/slide" Target="slide41.xml"/><Relationship Id="rId5" Type="http://schemas.openxmlformats.org/officeDocument/2006/relationships/hyperlink" Target="https://github.com/eddwebster/watford/tree/main/notebooks/2_data_engineering" TargetMode="External"/><Relationship Id="rId15" Type="http://schemas.openxmlformats.org/officeDocument/2006/relationships/hyperlink" Target="https://github.com/eddwebster/watford/blob/main/scripts/second_spectrum/Second_Spectrum_Viz.py" TargetMode="External"/><Relationship Id="rId23" Type="http://schemas.openxmlformats.org/officeDocument/2006/relationships/slide" Target="slide39.xml"/><Relationship Id="rId10" Type="http://schemas.openxmlformats.org/officeDocument/2006/relationships/hyperlink" Target="https://nbviewer.org/github/eddwebster/watford/blob/main/notebooks/3_data_modeling/Training%20of%20an%20Expected%20Goals%20Model%20from%20Opta%20Event%20Data.ipynb" TargetMode="External"/><Relationship Id="rId19" Type="http://schemas.openxmlformats.org/officeDocument/2006/relationships/slide" Target="slide28.xml"/><Relationship Id="rId4" Type="http://schemas.openxmlformats.org/officeDocument/2006/relationships/hyperlink" Target="https://github.com/eddwebster/watford/blob/main/notebooks/1_data_parsing/Opta/Parse%20Opta%20F24.R" TargetMode="External"/><Relationship Id="rId9" Type="http://schemas.openxmlformats.org/officeDocument/2006/relationships/hyperlink" Target="https://github.com/eddwebster/watford/tree/main/notebooks/3_data_modeling" TargetMode="External"/><Relationship Id="rId14" Type="http://schemas.openxmlformats.org/officeDocument/2006/relationships/hyperlink" Target="https://github.com/eddwebster/watford/blob/main/scripts/second_spectrum/Second_Spectrum_Velocities.py" TargetMode="External"/><Relationship Id="rId22" Type="http://schemas.openxmlformats.org/officeDocument/2006/relationships/slide" Target="slide51.xml"/></Relationships>
</file>

<file path=ppt/slides/_rels/slide45.xml.rels><?xml version="1.0" encoding="UTF-8" standalone="yes"?>
<Relationships xmlns="http://schemas.openxmlformats.org/package/2006/relationships"><Relationship Id="rId8" Type="http://schemas.openxmlformats.org/officeDocument/2006/relationships/hyperlink" Target="https://public.tableau.com/app/profile/edd.webster/viz/EddWebsterWatfordF_C_-CrystalPalaceAnalysisandDashboard/AveragePlayerPositionDashboard" TargetMode="External"/><Relationship Id="rId13" Type="http://schemas.openxmlformats.org/officeDocument/2006/relationships/hyperlink" Target="https://public.tableau.com/app/profile/edd.webster/viz/EddWebsterWatfordF_C_-CrystalPalaceAnalysisandDashboard/FormationAnalysisDashboard" TargetMode="External"/><Relationship Id="rId18" Type="http://schemas.openxmlformats.org/officeDocument/2006/relationships/hyperlink" Target="https://public.tableau.com/app/profile/edd.webster/viz/EddWebsterWatfordF_C_-PhysicalDataAnalysisandDashboards/PhysicalDataAnalysisTotalDistanceDashboard?publish=yes" TargetMode="External"/><Relationship Id="rId26" Type="http://schemas.openxmlformats.org/officeDocument/2006/relationships/slide" Target="slide51.xml"/><Relationship Id="rId3" Type="http://schemas.openxmlformats.org/officeDocument/2006/relationships/hyperlink" Target="https://public.tableau.com/app/profile/edd.webster/viz/EddWebsterWatfordF_C_-CrystalPalaceAnalysisandDashboard/FormGuideDashboard?publish=yes" TargetMode="External"/><Relationship Id="rId21" Type="http://schemas.openxmlformats.org/officeDocument/2006/relationships/slide" Target="slide3.xml"/><Relationship Id="rId7" Type="http://schemas.openxmlformats.org/officeDocument/2006/relationships/hyperlink" Target="https://public.tableau.com/app/profile/edd.webster/viz/EddWebsterWatfordF_C_-CrystalPalaceAnalysisandDashboard/TeamChanceCreationAnalysisDashboard" TargetMode="External"/><Relationship Id="rId12" Type="http://schemas.openxmlformats.org/officeDocument/2006/relationships/hyperlink" Target="https://public.tableau.com/app/profile/edd.webster/viz/EddWebsterWatfordF_C_-CrystalPalaceAnalysisandDashboard/PassingAnalysisDashboard" TargetMode="External"/><Relationship Id="rId17" Type="http://schemas.openxmlformats.org/officeDocument/2006/relationships/hyperlink" Target="https://public.tableau.com/app/profile/edd.webster/viz/EddWebsterWatfordF_C_-CrystalPalaceAnalysisandDashboard/PhysicalReportTopSpeedDashboard" TargetMode="External"/><Relationship Id="rId25" Type="http://schemas.openxmlformats.org/officeDocument/2006/relationships/slide" Target="slide46.xml"/><Relationship Id="rId2" Type="http://schemas.openxmlformats.org/officeDocument/2006/relationships/notesSlide" Target="../notesSlides/notesSlide45.xml"/><Relationship Id="rId16" Type="http://schemas.openxmlformats.org/officeDocument/2006/relationships/hyperlink" Target="https://public.tableau.com/app/profile/edd.webster/viz/EddWebsterWatfordF_C_-CrystalPalaceAnalysisandDashboard/PhysicalReportRunTypesPerMinuteDashboard" TargetMode="External"/><Relationship Id="rId20" Type="http://schemas.openxmlformats.org/officeDocument/2006/relationships/hyperlink" Target="https://public.tableau.com/app/profile/edd.webster/viz/EddWebsterWatfordF_C_-PhysicalDataAnalysisandDashboards/PhysicalDataAnalysisRunTypesPerMinuteDashboard?publish=yes" TargetMode="External"/><Relationship Id="rId1" Type="http://schemas.openxmlformats.org/officeDocument/2006/relationships/slideLayout" Target="../slideLayouts/slideLayout2.xml"/><Relationship Id="rId6" Type="http://schemas.openxmlformats.org/officeDocument/2006/relationships/hyperlink" Target="https://public.tableau.com/app/profile/edd.webster/viz/EddWebsterWatfordF_C_-CrystalPalaceAnalysisandDashboard/PlayerChanceCreationAnalysisDashboard" TargetMode="External"/><Relationship Id="rId11" Type="http://schemas.openxmlformats.org/officeDocument/2006/relationships/hyperlink" Target="https://public.tableau.com/app/profile/edd.webster/viz/EddWebsterWatfordF_C_-CrystalPalaceAnalysisandDashboard/PassingNetworkDashboard" TargetMode="External"/><Relationship Id="rId24" Type="http://schemas.openxmlformats.org/officeDocument/2006/relationships/slide" Target="slide49.xml"/><Relationship Id="rId5" Type="http://schemas.openxmlformats.org/officeDocument/2006/relationships/hyperlink" Target="https://public.tableau.com/app/profile/edd.webster/viz/EddWebsterWatfordF_C_-CrystalPalaceAnalysisandDashboard/xGAnalysisDashboard" TargetMode="External"/><Relationship Id="rId15" Type="http://schemas.openxmlformats.org/officeDocument/2006/relationships/hyperlink" Target="https://public.tableau.com/app/profile/edd.webster/viz/EddWebsterWatfordF_C_-CrystalPalaceAnalysisandDashboard/PhysicalReportRunTypesDashboard" TargetMode="External"/><Relationship Id="rId23" Type="http://schemas.openxmlformats.org/officeDocument/2006/relationships/slide" Target="slide28.xml"/><Relationship Id="rId28" Type="http://schemas.openxmlformats.org/officeDocument/2006/relationships/slide" Target="slide41.xml"/><Relationship Id="rId10" Type="http://schemas.openxmlformats.org/officeDocument/2006/relationships/hyperlink" Target="https://public.tableau.com/app/profile/edd.webster/viz/EddWebsterWatfordF_C_-CrystalPalaceAnalysisandDashboard/TouchMapDashboard" TargetMode="External"/><Relationship Id="rId19" Type="http://schemas.openxmlformats.org/officeDocument/2006/relationships/hyperlink" Target="https://public.tableau.com/app/profile/edd.webster/viz/EddWebsterWatfordF_C_-PhysicalDataAnalysisandDashboards/PhysicalDataAnalysisRunTypesDashboard?publish=yes" TargetMode="External"/><Relationship Id="rId4" Type="http://schemas.openxmlformats.org/officeDocument/2006/relationships/hyperlink" Target="https://public.tableau.com/app/profile/edd.webster/viz/EddWebsterWatfordF_C_-CrystalPalaceAnalysisandDashboard/SquadListDashboard" TargetMode="External"/><Relationship Id="rId9" Type="http://schemas.openxmlformats.org/officeDocument/2006/relationships/hyperlink" Target="https://public.tableau.com/app/profile/edd.webster/viz/EddWebsterWatfordF_C_-CrystalPalaceAnalysisandDashboard/xTAnalysisDashboard" TargetMode="External"/><Relationship Id="rId14" Type="http://schemas.openxmlformats.org/officeDocument/2006/relationships/hyperlink" Target="https://public.tableau.com/app/profile/edd.webster/viz/EddWebsterWatfordF_C_-CrystalPalaceAnalysisandDashboard/PhysicalReportTotalDistanceDashboard" TargetMode="External"/><Relationship Id="rId22" Type="http://schemas.openxmlformats.org/officeDocument/2006/relationships/slide" Target="slide9.xml"/><Relationship Id="rId27" Type="http://schemas.openxmlformats.org/officeDocument/2006/relationships/slide" Target="slide39.xml"/></Relationships>
</file>

<file path=ppt/slides/_rels/slide4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12"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hyperlink" Target="https://github.com/eddwebster/football_analytics" TargetMode="Externa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47.xml.rels><?xml version="1.0" encoding="UTF-8" standalone="yes"?>
<Relationships xmlns="http://schemas.openxmlformats.org/package/2006/relationships"><Relationship Id="rId8" Type="http://schemas.openxmlformats.org/officeDocument/2006/relationships/hyperlink" Target="https://public.tableau.com/app/profile/edd.webster/viz/EddWebsterRFC-FAWSLAnalysisandDashboard/&#65279;WSLPassingNetworkDashboard" TargetMode="External"/><Relationship Id="rId13" Type="http://schemas.openxmlformats.org/officeDocument/2006/relationships/image" Target="../media/image75.png"/><Relationship Id="rId18" Type="http://schemas.openxmlformats.org/officeDocument/2006/relationships/hyperlink" Target="https://public.tableau.com/app/profile/edd.webster/viz/EddWebsterParmaCalcio1913-WorldCup2018CenterBackAnalysisandDashboards/WC2018PlayerDashboard?publish=yes" TargetMode="External"/><Relationship Id="rId26" Type="http://schemas.openxmlformats.org/officeDocument/2006/relationships/slide" Target="slide39.xml"/><Relationship Id="rId3" Type="http://schemas.openxmlformats.org/officeDocument/2006/relationships/hyperlink" Target="https://public.tableau.com/profile/edd.webster#!/" TargetMode="External"/><Relationship Id="rId21" Type="http://schemas.openxmlformats.org/officeDocument/2006/relationships/slide" Target="slide9.xml"/><Relationship Id="rId7" Type="http://schemas.openxmlformats.org/officeDocument/2006/relationships/image" Target="../media/image72.png"/><Relationship Id="rId12" Type="http://schemas.openxmlformats.org/officeDocument/2006/relationships/hyperlink" Target="https://public.tableau.com/app/profile/edd.webster/viz/EddWebsterRFC-FAWSLAnalysisandDashboard/&#65279;&#65279;WSLFormationAnalysisDashboard" TargetMode="External"/><Relationship Id="rId17" Type="http://schemas.openxmlformats.org/officeDocument/2006/relationships/image" Target="../media/image77.png"/><Relationship Id="rId25" Type="http://schemas.openxmlformats.org/officeDocument/2006/relationships/slide" Target="slide51.xml"/><Relationship Id="rId2" Type="http://schemas.openxmlformats.org/officeDocument/2006/relationships/notesSlide" Target="../notesSlides/notesSlide47.xml"/><Relationship Id="rId16" Type="http://schemas.openxmlformats.org/officeDocument/2006/relationships/hyperlink" Target="https://public.tableau.com/app/profile/edd.webster/viz/EddWebsterRFC-Big5EuropeanLeagueAnalysisandDashboards/Big5SquadAgeProfiling" TargetMode="Externa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hyperlink" Target="https://public.tableau.com/app/profile/edd.webster/viz/EddWebsterRFC-FAWSLAnalysisandDashboard/&#65279;WSLxGAnalysisDashboard" TargetMode="External"/><Relationship Id="rId11" Type="http://schemas.openxmlformats.org/officeDocument/2006/relationships/image" Target="../media/image74.png"/><Relationship Id="rId24" Type="http://schemas.openxmlformats.org/officeDocument/2006/relationships/slide" Target="slide46.xml"/><Relationship Id="rId5" Type="http://schemas.openxmlformats.org/officeDocument/2006/relationships/image" Target="../media/image71.png"/><Relationship Id="rId15" Type="http://schemas.openxmlformats.org/officeDocument/2006/relationships/image" Target="../media/image76.png"/><Relationship Id="rId23" Type="http://schemas.openxmlformats.org/officeDocument/2006/relationships/slide" Target="slide49.xml"/><Relationship Id="rId10" Type="http://schemas.openxmlformats.org/officeDocument/2006/relationships/hyperlink" Target="https://public.tableau.com/app/profile/edd.webster/viz/EddWebsterRFC-EFLAnalysisandDashboards/EFLPlayerDemographicsDashboard" TargetMode="External"/><Relationship Id="rId19" Type="http://schemas.openxmlformats.org/officeDocument/2006/relationships/image" Target="../media/image78.png"/><Relationship Id="rId4" Type="http://schemas.openxmlformats.org/officeDocument/2006/relationships/hyperlink" Target="https://public.tableau.com/app/profile/edd.webster/viz/EddWebsterRFC-WorldCup2018AnalysisandDashboard/WC2018PassingMatrixDashboard" TargetMode="External"/><Relationship Id="rId9" Type="http://schemas.openxmlformats.org/officeDocument/2006/relationships/image" Target="../media/image73.png"/><Relationship Id="rId14" Type="http://schemas.openxmlformats.org/officeDocument/2006/relationships/hyperlink" Target="https://public.tableau.com/app/profile/edd.webster/viz/EddWebsterRFC-FAWSLAnalysisandDashboard/&#65279;WSLShootingAnalysisDashboard" TargetMode="External"/><Relationship Id="rId22" Type="http://schemas.openxmlformats.org/officeDocument/2006/relationships/slide" Target="slide28.xml"/><Relationship Id="rId27" Type="http://schemas.openxmlformats.org/officeDocument/2006/relationships/slide" Target="slide41.xml"/></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slide" Target="slide28.xml"/><Relationship Id="rId18" Type="http://schemas.openxmlformats.org/officeDocument/2006/relationships/slide" Target="slide41.xml"/><Relationship Id="rId3" Type="http://schemas.openxmlformats.org/officeDocument/2006/relationships/hyperlink" Target="https://docs.google.com/presentation/d/1LVMJlDDDG8MG-IXpE135mvfb4xRbQydN8BX60xDz6NY/edit?usp=sharing" TargetMode="External"/><Relationship Id="rId7" Type="http://schemas.openxmlformats.org/officeDocument/2006/relationships/hyperlink" Target="https://nbviewer.jupyter.org/github/eddwebster/football_analytics/blob/master/notebooks/5_data_analysis_and_projects/tracking_data/signality/Signality%20Tracking%20Data%20EDA.ipynb" TargetMode="External"/><Relationship Id="rId12" Type="http://schemas.openxmlformats.org/officeDocument/2006/relationships/slide" Target="slide9.xml"/><Relationship Id="rId17" Type="http://schemas.openxmlformats.org/officeDocument/2006/relationships/slide" Target="slide39.xml"/><Relationship Id="rId2" Type="http://schemas.openxmlformats.org/officeDocument/2006/relationships/notesSlide" Target="../notesSlides/notesSlide48.xml"/><Relationship Id="rId16"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hyperlink" Target="https://nbviewer.jupyter.org/github/eddwebster/football_analytics/blob/master/notebooks/5_data_analysis_and_projects/xg_modeling/shots_dataset/metrica-sports/Metrica%20Sports.ipynb" TargetMode="External"/><Relationship Id="rId11" Type="http://schemas.openxmlformats.org/officeDocument/2006/relationships/slide" Target="slide3.xml"/><Relationship Id="rId5" Type="http://schemas.openxmlformats.org/officeDocument/2006/relationships/hyperlink" Target="https://nbviewer.jupyter.org/github/eddwebster/football_analytics/blob/master/notebooks/5_data_analysis_and_projects/xg_modeling/shots_dataset/chance_quality_modelling/1%29%20Logistic%20Regression%20Expected%20Goals%20Model.ipynb" TargetMode="External"/><Relationship Id="rId15" Type="http://schemas.openxmlformats.org/officeDocument/2006/relationships/slide" Target="slide46.xml"/><Relationship Id="rId10" Type="http://schemas.openxmlformats.org/officeDocument/2006/relationships/image" Target="../media/image81.png"/><Relationship Id="rId4" Type="http://schemas.openxmlformats.org/officeDocument/2006/relationships/hyperlink" Target="https://nbviewer.org/github/eddwebster/football_analytics/blob/master/notebooks/5_data_analysis_and_projects/player_similarity_and_clustering/PCA%20and%20K-Means%20Clustering%20of%20%27Pique%CC%81-like%27%20Defenders.ipynb" TargetMode="External"/><Relationship Id="rId9" Type="http://schemas.openxmlformats.org/officeDocument/2006/relationships/image" Target="../media/image80.png"/><Relationship Id="rId14" Type="http://schemas.openxmlformats.org/officeDocument/2006/relationships/slide" Target="slide49.xml"/></Relationships>
</file>

<file path=ppt/slides/_rels/slide4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50.xml.rels><?xml version="1.0" encoding="UTF-8" standalone="yes"?>
<Relationships xmlns="http://schemas.openxmlformats.org/package/2006/relationships"><Relationship Id="rId8" Type="http://schemas.openxmlformats.org/officeDocument/2006/relationships/hyperlink" Target="https://medium.com/analytics-vidhya/how-to-create-football-pitches-goals-as-backgrounds-in-tableau-7b1a7800ae1c" TargetMode="External"/><Relationship Id="rId13" Type="http://schemas.openxmlformats.org/officeDocument/2006/relationships/hyperlink" Target="https://plotly.com/" TargetMode="External"/><Relationship Id="rId18" Type="http://schemas.openxmlformats.org/officeDocument/2006/relationships/hyperlink" Target="https://github.com/FCrSTATS/OptaEventData/blob/master/optaparse7.md" TargetMode="External"/><Relationship Id="rId26" Type="http://schemas.openxmlformats.org/officeDocument/2006/relationships/slide" Target="slide46.xml"/><Relationship Id="rId3" Type="http://schemas.openxmlformats.org/officeDocument/2006/relationships/hyperlink" Target="https://karun.in/blog/data/open_xt_12x8_v1.json" TargetMode="External"/><Relationship Id="rId21" Type="http://schemas.openxmlformats.org/officeDocument/2006/relationships/hyperlink" Target="https://github.com/eddwebster/football_analytics" TargetMode="External"/><Relationship Id="rId7" Type="http://schemas.openxmlformats.org/officeDocument/2006/relationships/hyperlink" Target="https://drive.google.com/drive/folders/1TsD5_l3VFlZd0C-APggu3ERHNA9dnjKk" TargetMode="External"/><Relationship Id="rId12" Type="http://schemas.openxmlformats.org/officeDocument/2006/relationships/hyperlink" Target="https://matplotlib.org/" TargetMode="External"/><Relationship Id="rId17" Type="http://schemas.openxmlformats.org/officeDocument/2006/relationships/hyperlink" Target="http://www.fcrstats.com/fcrstats_package.html" TargetMode="External"/><Relationship Id="rId25" Type="http://schemas.openxmlformats.org/officeDocument/2006/relationships/slide" Target="slide49.xml"/><Relationship Id="rId2" Type="http://schemas.openxmlformats.org/officeDocument/2006/relationships/notesSlide" Target="../notesSlides/notesSlide50.xml"/><Relationship Id="rId16" Type="http://schemas.openxmlformats.org/officeDocument/2006/relationships/hyperlink" Target="https://scikit-learn.org/stable/" TargetMode="External"/><Relationship Id="rId20" Type="http://schemas.openxmlformats.org/officeDocument/2006/relationships/hyperlink" Target="https://twitter.com/eddwebster" TargetMode="External"/><Relationship Id="rId29" Type="http://schemas.openxmlformats.org/officeDocument/2006/relationships/slide" Target="slide41.xml"/><Relationship Id="rId1" Type="http://schemas.openxmlformats.org/officeDocument/2006/relationships/slideLayout" Target="../slideLayouts/slideLayout2.xml"/><Relationship Id="rId6" Type="http://schemas.openxmlformats.org/officeDocument/2006/relationships/hyperlink" Target="https://twitter.com/sportschord" TargetMode="External"/><Relationship Id="rId11" Type="http://schemas.openxmlformats.org/officeDocument/2006/relationships/hyperlink" Target="https://pandas.pydata.org/" TargetMode="External"/><Relationship Id="rId24" Type="http://schemas.openxmlformats.org/officeDocument/2006/relationships/slide" Target="slide28.xml"/><Relationship Id="rId5" Type="http://schemas.openxmlformats.org/officeDocument/2006/relationships/hyperlink" Target="https://www.youtube.com/playlist?list=PLchE8bhmmIxK94imJ4QZncXrbld_NGoiW" TargetMode="External"/><Relationship Id="rId15" Type="http://schemas.openxmlformats.org/officeDocument/2006/relationships/hyperlink" Target="https://recordlinkage.readthedocs.io/en/latest/" TargetMode="External"/><Relationship Id="rId23" Type="http://schemas.openxmlformats.org/officeDocument/2006/relationships/slide" Target="slide9.xml"/><Relationship Id="rId28" Type="http://schemas.openxmlformats.org/officeDocument/2006/relationships/slide" Target="slide39.xml"/><Relationship Id="rId10" Type="http://schemas.openxmlformats.org/officeDocument/2006/relationships/hyperlink" Target="http://www.researchgate.net/publication/327139841_Beyond_Expected_Goals" TargetMode="External"/><Relationship Id="rId19" Type="http://schemas.openxmlformats.org/officeDocument/2006/relationships/hyperlink" Target="https://drive.google.com/file/d/1pLAETNVUf4Qwe5jRasCUNdxwVgngEiOK/view" TargetMode="External"/><Relationship Id="rId4" Type="http://schemas.openxmlformats.org/officeDocument/2006/relationships/hyperlink" Target="https://twitter.com/thevideoanalyst" TargetMode="External"/><Relationship Id="rId9" Type="http://schemas.openxmlformats.org/officeDocument/2006/relationships/hyperlink" Target="https://twitter.com/the_spearman" TargetMode="External"/><Relationship Id="rId14" Type="http://schemas.openxmlformats.org/officeDocument/2006/relationships/hyperlink" Target="https://www.crummy.com/software/BeautifulSoup/bs4/doc/" TargetMode="External"/><Relationship Id="rId22" Type="http://schemas.openxmlformats.org/officeDocument/2006/relationships/slide" Target="slide3.xml"/><Relationship Id="rId27" Type="http://schemas.openxmlformats.org/officeDocument/2006/relationships/slide" Target="slide51.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52.xml.rels><?xml version="1.0" encoding="UTF-8" standalone="yes"?>
<Relationships xmlns="http://schemas.openxmlformats.org/package/2006/relationships"><Relationship Id="rId8" Type="http://schemas.openxmlformats.org/officeDocument/2006/relationships/hyperlink" Target="https://statsbomb.com/" TargetMode="External"/><Relationship Id="rId13" Type="http://schemas.openxmlformats.org/officeDocument/2006/relationships/hyperlink" Target="https://www.scisports.com/" TargetMode="External"/><Relationship Id="rId18" Type="http://schemas.openxmlformats.org/officeDocument/2006/relationships/slide" Target="slide3.xml"/><Relationship Id="rId3" Type="http://schemas.openxmlformats.org/officeDocument/2006/relationships/hyperlink" Target="https://twitter.com/JaviOnData" TargetMode="External"/><Relationship Id="rId21" Type="http://schemas.openxmlformats.org/officeDocument/2006/relationships/slide" Target="slide49.xml"/><Relationship Id="rId7" Type="http://schemas.openxmlformats.org/officeDocument/2006/relationships/hyperlink" Target="https://www.youtube.com/watch?v=miEWHSTYvX4" TargetMode="External"/><Relationship Id="rId12" Type="http://schemas.openxmlformats.org/officeDocument/2006/relationships/hyperlink" Target="https://github.com/ML-KULeuven/socceraction" TargetMode="External"/><Relationship Id="rId17" Type="http://schemas.openxmlformats.org/officeDocument/2006/relationships/hyperlink" Target="https://github.com/TomDecroos/atomic-spadl" TargetMode="External"/><Relationship Id="rId25" Type="http://schemas.openxmlformats.org/officeDocument/2006/relationships/slide" Target="slide41.xml"/><Relationship Id="rId2" Type="http://schemas.openxmlformats.org/officeDocument/2006/relationships/notesSlide" Target="../notesSlides/notesSlide52.xml"/><Relationship Id="rId16" Type="http://schemas.openxmlformats.org/officeDocument/2006/relationships/hyperlink" Target="https://www.hudl.com/en_gb/products/sportscode" TargetMode="External"/><Relationship Id="rId20"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hyperlink" Target="https://twitter.com/devinpleuler" TargetMode="External"/><Relationship Id="rId11" Type="http://schemas.openxmlformats.org/officeDocument/2006/relationships/hyperlink" Target="https://statsbomb.com/2021/02/statsbomb-360-and-evolve/" TargetMode="External"/><Relationship Id="rId24" Type="http://schemas.openxmlformats.org/officeDocument/2006/relationships/slide" Target="slide39.xml"/><Relationship Id="rId5" Type="http://schemas.openxmlformats.org/officeDocument/2006/relationships/hyperlink" Target="https://twitter.com/GregorydSam" TargetMode="External"/><Relationship Id="rId15" Type="http://schemas.openxmlformats.org/officeDocument/2006/relationships/hyperlink" Target="https://twitter.com/torvaney" TargetMode="External"/><Relationship Id="rId23" Type="http://schemas.openxmlformats.org/officeDocument/2006/relationships/slide" Target="slide51.xml"/><Relationship Id="rId10" Type="http://schemas.openxmlformats.org/officeDocument/2006/relationships/hyperlink" Target="https://www.optasports.com/" TargetMode="External"/><Relationship Id="rId19" Type="http://schemas.openxmlformats.org/officeDocument/2006/relationships/slide" Target="slide9.xml"/><Relationship Id="rId4" Type="http://schemas.openxmlformats.org/officeDocument/2006/relationships/hyperlink" Target="https://twitter.com/LukeBornn" TargetMode="External"/><Relationship Id="rId9" Type="http://schemas.openxmlformats.org/officeDocument/2006/relationships/hyperlink" Target="https://wyscout.com/" TargetMode="External"/><Relationship Id="rId14" Type="http://schemas.openxmlformats.org/officeDocument/2006/relationships/hyperlink" Target="https://github.com/Torvaney/ggsoccer" TargetMode="External"/><Relationship Id="rId22" Type="http://schemas.openxmlformats.org/officeDocument/2006/relationships/slide" Target="slide46.xml"/></Relationships>
</file>

<file path=ppt/slides/_rels/slide53.xml.rels><?xml version="1.0" encoding="UTF-8" standalone="yes"?>
<Relationships xmlns="http://schemas.openxmlformats.org/package/2006/relationships"><Relationship Id="rId8" Type="http://schemas.openxmlformats.org/officeDocument/2006/relationships/hyperlink" Target="https://www.signality.com/" TargetMode="External"/><Relationship Id="rId13" Type="http://schemas.openxmlformats.org/officeDocument/2006/relationships/slide" Target="slide49.xml"/><Relationship Id="rId3" Type="http://schemas.openxmlformats.org/officeDocument/2006/relationships/hyperlink" Target="https://twitter.com/GregorydSam" TargetMode="External"/><Relationship Id="rId7" Type="http://schemas.openxmlformats.org/officeDocument/2006/relationships/hyperlink" Target="https://metrica-sports.com/" TargetMode="External"/><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notesSlide" Target="../notesSlides/notesSlide53.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hyperlink" Target="https://statsbomb.com/360-data/" TargetMode="External"/><Relationship Id="rId11" Type="http://schemas.openxmlformats.org/officeDocument/2006/relationships/slide" Target="slide9.xml"/><Relationship Id="rId5" Type="http://schemas.openxmlformats.org/officeDocument/2006/relationships/hyperlink" Target="https://www.youtube.com/watch?v=miEWHSTYvX4" TargetMode="External"/><Relationship Id="rId15" Type="http://schemas.openxmlformats.org/officeDocument/2006/relationships/slide" Target="slide51.xml"/><Relationship Id="rId10" Type="http://schemas.openxmlformats.org/officeDocument/2006/relationships/slide" Target="slide3.xml"/><Relationship Id="rId4" Type="http://schemas.openxmlformats.org/officeDocument/2006/relationships/hyperlink" Target="https://twitter.com/devinpleuler" TargetMode="External"/><Relationship Id="rId9" Type="http://schemas.openxmlformats.org/officeDocument/2006/relationships/hyperlink" Target="https://www.skillcorner.com/" TargetMode="External"/><Relationship Id="rId14" Type="http://schemas.openxmlformats.org/officeDocument/2006/relationships/slide" Target="slide46.xml"/></Relationships>
</file>

<file path=ppt/slides/_rels/slide5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slide" Target="slide49.xml"/><Relationship Id="rId18" Type="http://schemas.openxmlformats.org/officeDocument/2006/relationships/hyperlink" Target="https://public.tableau.com/app/profile/edd.webster/viz/EddWebsterWatfordF_C_-CrystalPalaceAnalysisandDashboard/PhysicalReportTopSpeedDashboard" TargetMode="External"/><Relationship Id="rId3" Type="http://schemas.openxmlformats.org/officeDocument/2006/relationships/hyperlink" Target="https://public.tableau.com/profile/edd.webster#!/" TargetMode="External"/><Relationship Id="rId7" Type="http://schemas.openxmlformats.org/officeDocument/2006/relationships/image" Target="../media/image83.png"/><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notesSlide" Target="../notesSlides/notesSlide55.xml"/><Relationship Id="rId16" Type="http://schemas.openxmlformats.org/officeDocument/2006/relationships/slide" Target="slide39.xml"/><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slide" Target="slide9.xml"/><Relationship Id="rId5" Type="http://schemas.openxmlformats.org/officeDocument/2006/relationships/image" Target="../media/image82.png"/><Relationship Id="rId15" Type="http://schemas.openxmlformats.org/officeDocument/2006/relationships/slide" Target="slide51.xml"/><Relationship Id="rId10" Type="http://schemas.openxmlformats.org/officeDocument/2006/relationships/slide" Target="slide3.xml"/><Relationship Id="rId19" Type="http://schemas.openxmlformats.org/officeDocument/2006/relationships/image" Target="../media/image86.png"/><Relationship Id="rId4" Type="http://schemas.openxmlformats.org/officeDocument/2006/relationships/image" Target="../media/image3.png"/><Relationship Id="rId9" Type="http://schemas.openxmlformats.org/officeDocument/2006/relationships/image" Target="../media/image85.png"/><Relationship Id="rId14" Type="http://schemas.openxmlformats.org/officeDocument/2006/relationships/slide" Target="slide46.xml"/></Relationships>
</file>

<file path=ppt/slides/_rels/slide56.xml.rels><?xml version="1.0" encoding="UTF-8" standalone="yes"?>
<Relationships xmlns="http://schemas.openxmlformats.org/package/2006/relationships"><Relationship Id="rId8" Type="http://schemas.openxmlformats.org/officeDocument/2006/relationships/hyperlink" Target="https://twitter.com/LotteBransen" TargetMode="External"/><Relationship Id="rId13" Type="http://schemas.openxmlformats.org/officeDocument/2006/relationships/image" Target="../media/image88.png"/><Relationship Id="rId18" Type="http://schemas.openxmlformats.org/officeDocument/2006/relationships/slide" Target="slide49.xml"/><Relationship Id="rId3" Type="http://schemas.openxmlformats.org/officeDocument/2006/relationships/hyperlink" Target="https://en.wikipedia.org/wiki/Expected_goals" TargetMode="External"/><Relationship Id="rId21" Type="http://schemas.openxmlformats.org/officeDocument/2006/relationships/slide" Target="slide39.xml"/><Relationship Id="rId7" Type="http://schemas.openxmlformats.org/officeDocument/2006/relationships/hyperlink" Target="https://www.youtube.com/watch?v=bpjLyFyLlXs" TargetMode="External"/><Relationship Id="rId12" Type="http://schemas.openxmlformats.org/officeDocument/2006/relationships/hyperlink" Target="https://twitter.com/DavidSally6" TargetMode="External"/><Relationship Id="rId17" Type="http://schemas.openxmlformats.org/officeDocument/2006/relationships/slide" Target="slide28.xml"/><Relationship Id="rId2" Type="http://schemas.openxmlformats.org/officeDocument/2006/relationships/notesSlide" Target="../notesSlides/notesSlide56.xml"/><Relationship Id="rId16" Type="http://schemas.openxmlformats.org/officeDocument/2006/relationships/slide" Target="slide9.xml"/><Relationship Id="rId20"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hyperlink" Target="https://twitter.com/Soccermatics" TargetMode="External"/><Relationship Id="rId11" Type="http://schemas.openxmlformats.org/officeDocument/2006/relationships/hyperlink" Target="https://twitter.com/soccerquant" TargetMode="External"/><Relationship Id="rId5" Type="http://schemas.openxmlformats.org/officeDocument/2006/relationships/hyperlink" Target="http://eightyfivepoints.blogspot.com/2017/09/bodies-on-line-quantifying-how.html" TargetMode="External"/><Relationship Id="rId15" Type="http://schemas.openxmlformats.org/officeDocument/2006/relationships/slide" Target="slide3.xml"/><Relationship Id="rId10" Type="http://schemas.openxmlformats.org/officeDocument/2006/relationships/hyperlink" Target="https://www.youtube.com/watch?v=w0LX-2UgyXU" TargetMode="External"/><Relationship Id="rId19" Type="http://schemas.openxmlformats.org/officeDocument/2006/relationships/slide" Target="slide46.xml"/><Relationship Id="rId4" Type="http://schemas.openxmlformats.org/officeDocument/2006/relationships/hyperlink" Target="https://twitter.com/EightyFivePoint" TargetMode="External"/><Relationship Id="rId9" Type="http://schemas.openxmlformats.org/officeDocument/2006/relationships/hyperlink" Target="https://twitter.com/JanVanHaaren" TargetMode="External"/><Relationship Id="rId14" Type="http://schemas.openxmlformats.org/officeDocument/2006/relationships/image" Target="../media/image89.png"/><Relationship Id="rId22" Type="http://schemas.openxmlformats.org/officeDocument/2006/relationships/slide" Target="slide41.xml"/></Relationships>
</file>

<file path=ppt/slides/_rels/slide57.xml.rels><?xml version="1.0" encoding="UTF-8" standalone="yes"?>
<Relationships xmlns="http://schemas.openxmlformats.org/package/2006/relationships"><Relationship Id="rId8" Type="http://schemas.openxmlformats.org/officeDocument/2006/relationships/image" Target="../media/image1240.png"/><Relationship Id="rId18" Type="http://schemas.openxmlformats.org/officeDocument/2006/relationships/slide" Target="slide9.xml"/><Relationship Id="rId3" Type="http://schemas.openxmlformats.org/officeDocument/2006/relationships/image" Target="../media/image90.tiff"/><Relationship Id="rId21" Type="http://schemas.openxmlformats.org/officeDocument/2006/relationships/slide" Target="slide46.xml"/><Relationship Id="rId7" Type="http://schemas.openxmlformats.org/officeDocument/2006/relationships/image" Target="../media/image92.tiff"/><Relationship Id="rId17" Type="http://schemas.openxmlformats.org/officeDocument/2006/relationships/slide" Target="slide3.xml"/><Relationship Id="rId2" Type="http://schemas.openxmlformats.org/officeDocument/2006/relationships/notesSlide" Target="../notesSlides/notesSlide57.xml"/><Relationship Id="rId16" Type="http://schemas.openxmlformats.org/officeDocument/2006/relationships/image" Target="../media/image1160.png"/><Relationship Id="rId20"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image" Target="../media/image160.png"/><Relationship Id="rId24" Type="http://schemas.openxmlformats.org/officeDocument/2006/relationships/slide" Target="slide41.xml"/><Relationship Id="rId5" Type="http://schemas.openxmlformats.org/officeDocument/2006/relationships/image" Target="../media/image91.tiff"/><Relationship Id="rId23" Type="http://schemas.openxmlformats.org/officeDocument/2006/relationships/slide" Target="slide39.xml"/><Relationship Id="rId19" Type="http://schemas.openxmlformats.org/officeDocument/2006/relationships/slide" Target="slide28.xml"/><Relationship Id="rId4" Type="http://schemas.openxmlformats.org/officeDocument/2006/relationships/image" Target="../media/image158.png"/><Relationship Id="rId22" Type="http://schemas.openxmlformats.org/officeDocument/2006/relationships/slide" Target="slide51.xml"/></Relationships>
</file>

<file path=ppt/slides/_rels/slide58.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1.xml"/><Relationship Id="rId3" Type="http://schemas.openxmlformats.org/officeDocument/2006/relationships/image" Target="../media/image79.png"/><Relationship Id="rId7" Type="http://schemas.openxmlformats.org/officeDocument/2006/relationships/slide" Target="slide9.xml"/><Relationship Id="rId12" Type="http://schemas.openxmlformats.org/officeDocument/2006/relationships/slide" Target="slide39.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51.xml"/><Relationship Id="rId5" Type="http://schemas.openxmlformats.org/officeDocument/2006/relationships/hyperlink" Target="https://www.researchgate.net/publication/334849056_Quantifying_Pitch_Control" TargetMode="External"/><Relationship Id="rId10" Type="http://schemas.openxmlformats.org/officeDocument/2006/relationships/slide" Target="slide46.xml"/><Relationship Id="rId4" Type="http://schemas.openxmlformats.org/officeDocument/2006/relationships/hyperlink" Target="https://twitter.com/the_spearman" TargetMode="External"/><Relationship Id="rId9" Type="http://schemas.openxmlformats.org/officeDocument/2006/relationships/slide" Target="slide49.xml"/></Relationships>
</file>

<file path=ppt/slides/_rels/slide59.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hyperlink" Target="https://twitter.com/the_spearman" TargetMode="External"/><Relationship Id="rId7" Type="http://schemas.openxmlformats.org/officeDocument/2006/relationships/slide" Target="slide28.xml"/><Relationship Id="rId12" Type="http://schemas.openxmlformats.org/officeDocument/2006/relationships/slide" Target="slide41.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39.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hyperlink" Target="https://www.researchgate.net/publication/334849056_Quantifying_Pitch_Control" TargetMode="External"/><Relationship Id="rId9" Type="http://schemas.openxmlformats.org/officeDocument/2006/relationships/slide" Target="slide46.xml"/></Relationships>
</file>

<file path=ppt/slides/_rels/slide6.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slide" Target="slide28.xml"/><Relationship Id="rId12" Type="http://schemas.openxmlformats.org/officeDocument/2006/relationships/slide" Target="slide4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39.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image" Target="../media/image9.png"/><Relationship Id="rId9" Type="http://schemas.openxmlformats.org/officeDocument/2006/relationships/slide" Target="slide4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hyperlink" Target="https://scikit-learn.org/stable/" TargetMode="External"/><Relationship Id="rId13" Type="http://schemas.openxmlformats.org/officeDocument/2006/relationships/hyperlink" Target="https://github.com/andrewRowlinson/mplsoccer" TargetMode="External"/><Relationship Id="rId18" Type="http://schemas.openxmlformats.org/officeDocument/2006/relationships/image" Target="../media/image13.jpeg"/><Relationship Id="rId26" Type="http://schemas.openxmlformats.org/officeDocument/2006/relationships/slide" Target="slide41.xml"/><Relationship Id="rId3" Type="http://schemas.openxmlformats.org/officeDocument/2006/relationships/hyperlink" Target="https://www.python.org/" TargetMode="External"/><Relationship Id="rId21" Type="http://schemas.openxmlformats.org/officeDocument/2006/relationships/slide" Target="slide28.xml"/><Relationship Id="rId7" Type="http://schemas.openxmlformats.org/officeDocument/2006/relationships/hyperlink" Target="https://matplotlib.org/" TargetMode="External"/><Relationship Id="rId12" Type="http://schemas.openxmlformats.org/officeDocument/2006/relationships/hyperlink" Target="https://www.crummy.com/software/BeautifulSoup/bs4/doc/" TargetMode="External"/><Relationship Id="rId17" Type="http://schemas.openxmlformats.org/officeDocument/2006/relationships/image" Target="../media/image12.png"/><Relationship Id="rId25" Type="http://schemas.openxmlformats.org/officeDocument/2006/relationships/slide" Target="slide39.xml"/><Relationship Id="rId2" Type="http://schemas.openxmlformats.org/officeDocument/2006/relationships/notesSlide" Target="../notesSlides/notesSlide7.xml"/><Relationship Id="rId16" Type="http://schemas.openxmlformats.org/officeDocument/2006/relationships/image" Target="../media/image11.png"/><Relationship Id="rId20"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hyperlink" Target="https://pandas.pydata.org/pandas-docs/stable/index.html" TargetMode="External"/><Relationship Id="rId11" Type="http://schemas.openxmlformats.org/officeDocument/2006/relationships/hyperlink" Target="https://recordlinkage.readthedocs.io/en/latest/about.html" TargetMode="External"/><Relationship Id="rId24" Type="http://schemas.openxmlformats.org/officeDocument/2006/relationships/slide" Target="slide51.xml"/><Relationship Id="rId5" Type="http://schemas.openxmlformats.org/officeDocument/2006/relationships/hyperlink" Target="https://www.anaconda.com/" TargetMode="External"/><Relationship Id="rId15" Type="http://schemas.openxmlformats.org/officeDocument/2006/relationships/hyperlink" Target="https://github.com/eddwebster/watford/tree/main/notebooks" TargetMode="External"/><Relationship Id="rId23" Type="http://schemas.openxmlformats.org/officeDocument/2006/relationships/slide" Target="slide46.xml"/><Relationship Id="rId10" Type="http://schemas.openxmlformats.org/officeDocument/2006/relationships/hyperlink" Target="https://www.statsmodels.org/stable/index.html" TargetMode="External"/><Relationship Id="rId19" Type="http://schemas.openxmlformats.org/officeDocument/2006/relationships/slide" Target="slide3.xml"/><Relationship Id="rId4" Type="http://schemas.openxmlformats.org/officeDocument/2006/relationships/hyperlink" Target="https://jupyter.org/" TargetMode="External"/><Relationship Id="rId9" Type="http://schemas.openxmlformats.org/officeDocument/2006/relationships/hyperlink" Target="https://xgboost.readthedocs.io/en/latest/" TargetMode="External"/><Relationship Id="rId14" Type="http://schemas.openxmlformats.org/officeDocument/2006/relationships/hyperlink" Target="https://kloppy.pysport.org/" TargetMode="External"/><Relationship Id="rId22" Type="http://schemas.openxmlformats.org/officeDocument/2006/relationships/slide" Target="slide49.xml"/></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51.xml"/><Relationship Id="rId3" Type="http://schemas.openxmlformats.org/officeDocument/2006/relationships/hyperlink" Target="https://www.tableau.com/" TargetMode="External"/><Relationship Id="rId7" Type="http://schemas.openxmlformats.org/officeDocument/2006/relationships/image" Target="../media/image15.png"/><Relationship Id="rId12" Type="http://schemas.openxmlformats.org/officeDocument/2006/relationships/slide" Target="slide4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ublic.tableau.com/app/profile/edd.webster/viz/EddWebsterWatfordF_C_-CrystalPalaceAnalysisandDashboard/xTAnalysisDashboard" TargetMode="External"/><Relationship Id="rId11" Type="http://schemas.openxmlformats.org/officeDocument/2006/relationships/slide" Target="slide49.xml"/><Relationship Id="rId5" Type="http://schemas.openxmlformats.org/officeDocument/2006/relationships/image" Target="../media/image14.png"/><Relationship Id="rId15" Type="http://schemas.openxmlformats.org/officeDocument/2006/relationships/slide" Target="slide41.xml"/><Relationship Id="rId10" Type="http://schemas.openxmlformats.org/officeDocument/2006/relationships/slide" Target="slide28.xml"/><Relationship Id="rId4" Type="http://schemas.openxmlformats.org/officeDocument/2006/relationships/hyperlink" Target="https://public.tableau.com/profile/edd.webster#!/" TargetMode="External"/><Relationship Id="rId9" Type="http://schemas.openxmlformats.org/officeDocument/2006/relationships/slide" Target="slide9.xml"/><Relationship Id="rId14" Type="http://schemas.openxmlformats.org/officeDocument/2006/relationships/slide" Target="slide39.xml"/></Relationships>
</file>

<file path=ppt/slides/_rels/slide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8.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42000"/>
                    </a14:imgEffect>
                  </a14:imgLayer>
                </a14:imgProps>
              </a:ext>
            </a:extLst>
          </a:blip>
          <a:srcRect/>
          <a:stretch>
            <a:fillRect t="-14000" b="-14000"/>
          </a:stretch>
        </a:blipFill>
        <a:effectLst/>
      </p:bgPr>
    </p:bg>
    <p:spTree>
      <p:nvGrpSpPr>
        <p:cNvPr id="1" name="Shape 26876"/>
        <p:cNvGrpSpPr/>
        <p:nvPr/>
      </p:nvGrpSpPr>
      <p:grpSpPr>
        <a:xfrm>
          <a:off x="0" y="0"/>
          <a:ext cx="0" cy="0"/>
          <a:chOff x="0" y="0"/>
          <a:chExt cx="0" cy="0"/>
        </a:xfrm>
      </p:grpSpPr>
      <p:sp>
        <p:nvSpPr>
          <p:cNvPr id="3" name="Google Shape;26877;p28">
            <a:extLst>
              <a:ext uri="{FF2B5EF4-FFF2-40B4-BE49-F238E27FC236}">
                <a16:creationId xmlns:a16="http://schemas.microsoft.com/office/drawing/2014/main" id="{86BC686D-ABD4-CA45-82CE-538BCAF2F4F6}"/>
              </a:ext>
            </a:extLst>
          </p:cNvPr>
          <p:cNvSpPr/>
          <p:nvPr/>
        </p:nvSpPr>
        <p:spPr>
          <a:xfrm>
            <a:off x="3048000" y="3116119"/>
            <a:ext cx="6096000" cy="5841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4500" b="1" dirty="0">
                <a:solidFill>
                  <a:schemeClr val="bg1"/>
                </a:solidFill>
                <a:latin typeface="HEITI SC MEDIUM" pitchFamily="2" charset="-128"/>
                <a:ea typeface="HEITI SC MEDIUM" pitchFamily="2" charset="-128"/>
                <a:cs typeface="Helvetica Neue"/>
                <a:sym typeface="Helvetica Neue"/>
              </a:rPr>
              <a:t>Edd Webster</a:t>
            </a:r>
            <a:endParaRPr sz="4500" dirty="0">
              <a:solidFill>
                <a:schemeClr val="bg1"/>
              </a:solidFill>
              <a:latin typeface="Heiti SC Medium" pitchFamily="2" charset="-128"/>
              <a:ea typeface="Heiti SC Medium" pitchFamily="2" charset="-128"/>
            </a:endParaRPr>
          </a:p>
        </p:txBody>
      </p:sp>
      <p:sp>
        <p:nvSpPr>
          <p:cNvPr id="5" name="Google Shape;26877;p28">
            <a:extLst>
              <a:ext uri="{FF2B5EF4-FFF2-40B4-BE49-F238E27FC236}">
                <a16:creationId xmlns:a16="http://schemas.microsoft.com/office/drawing/2014/main" id="{A946F0DB-E97F-7342-B1DC-6A74E59569F4}"/>
              </a:ext>
            </a:extLst>
          </p:cNvPr>
          <p:cNvSpPr/>
          <p:nvPr/>
        </p:nvSpPr>
        <p:spPr>
          <a:xfrm>
            <a:off x="74406" y="6372278"/>
            <a:ext cx="6096000" cy="356914"/>
          </a:xfrm>
          <a:prstGeom prst="rect">
            <a:avLst/>
          </a:prstGeom>
          <a:noFill/>
          <a:ln>
            <a:noFill/>
          </a:ln>
        </p:spPr>
        <p:txBody>
          <a:bodyPr spcFirstLastPara="1" wrap="square" lIns="91425" tIns="45700" rIns="91425" bIns="45700" anchor="t" anchorCtr="0">
            <a:noAutofit/>
          </a:bodyPr>
          <a:lstStyle/>
          <a:p>
            <a:pPr lvl="0"/>
            <a:r>
              <a:rPr lang="en-GB" sz="890" b="0" i="0" u="none" strike="noStrike" cap="none" dirty="0">
                <a:solidFill>
                  <a:schemeClr val="bg1"/>
                </a:solidFill>
                <a:latin typeface="Helvetica Neue"/>
                <a:ea typeface="Helvetica Neue"/>
                <a:cs typeface="Helvetica Neue"/>
                <a:sym typeface="Helvetica Neue"/>
              </a:rPr>
              <a:t>Slides: </a:t>
            </a:r>
            <a:r>
              <a:rPr lang="en-GB" sz="890" u="sng" dirty="0">
                <a:solidFill>
                  <a:schemeClr val="bg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docs.google.com/presentation/d/19DRC_23Od10nqDFkGUpSqALEwGSU1qt_XPRdl7VD9WU</a:t>
            </a:r>
            <a:r>
              <a:rPr lang="en-GB" sz="890" u="sng" dirty="0">
                <a:solidFill>
                  <a:schemeClr val="bg1"/>
                </a:solidFill>
                <a:latin typeface="Helvetica Neue"/>
                <a:ea typeface="Helvetica Neue"/>
                <a:cs typeface="Helvetica Neue"/>
                <a:sym typeface="Helvetica Neue"/>
              </a:rPr>
              <a:t> </a:t>
            </a:r>
            <a:endParaRPr lang="en-GB" sz="890" b="0" i="0" u="sng" strike="noStrike" cap="none" dirty="0">
              <a:solidFill>
                <a:schemeClr val="bg1"/>
              </a:solidFill>
              <a:latin typeface="Helvetica Neue"/>
              <a:ea typeface="Helvetica Neue"/>
              <a:cs typeface="Helvetica Neue"/>
              <a:sym typeface="Helvetica Neue"/>
            </a:endParaRPr>
          </a:p>
          <a:p>
            <a:pPr lvl="0"/>
            <a:r>
              <a:rPr lang="en-GB" sz="890" b="0" i="0" u="none" strike="noStrike" cap="none" dirty="0">
                <a:solidFill>
                  <a:schemeClr val="bg1"/>
                </a:solidFill>
                <a:latin typeface="Helvetica Neue"/>
                <a:ea typeface="Helvetica Neue"/>
                <a:cs typeface="Helvetica Neue"/>
                <a:sym typeface="Helvetica Neue"/>
              </a:rPr>
              <a:t>Code</a:t>
            </a:r>
            <a:r>
              <a:rPr lang="en-GB" sz="890" dirty="0">
                <a:solidFill>
                  <a:schemeClr val="bg1"/>
                </a:solidFill>
                <a:latin typeface="Helvetica Neue"/>
                <a:ea typeface="Helvetica Neue"/>
                <a:cs typeface="Helvetica Neue"/>
                <a:sym typeface="Helvetica Neue"/>
              </a:rPr>
              <a:t>: </a:t>
            </a:r>
            <a:r>
              <a:rPr lang="en-GB" sz="890" dirty="0">
                <a:solidFill>
                  <a:schemeClr val="bg1"/>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github.com/eddwebster/watford</a:t>
            </a:r>
            <a:r>
              <a:rPr lang="en-GB" sz="890" dirty="0">
                <a:solidFill>
                  <a:schemeClr val="bg1"/>
                </a:solidFill>
                <a:latin typeface="Helvetica Neue"/>
                <a:ea typeface="Helvetica Neue"/>
                <a:cs typeface="Helvetica Neue"/>
                <a:sym typeface="Helvetica Neue"/>
              </a:rPr>
              <a:t> </a:t>
            </a:r>
            <a:endParaRPr sz="890" b="0" i="0" u="none" strike="noStrike" cap="none" dirty="0">
              <a:solidFill>
                <a:schemeClr val="bg1"/>
              </a:solidFill>
              <a:latin typeface="Helvetica Neue"/>
              <a:ea typeface="Helvetica Neue"/>
              <a:cs typeface="Helvetica Neue"/>
              <a:sym typeface="Helvetica Neue"/>
            </a:endParaRPr>
          </a:p>
        </p:txBody>
      </p:sp>
      <p:cxnSp>
        <p:nvCxnSpPr>
          <p:cNvPr id="4" name="Google Shape;28593;p107">
            <a:extLst>
              <a:ext uri="{FF2B5EF4-FFF2-40B4-BE49-F238E27FC236}">
                <a16:creationId xmlns:a16="http://schemas.microsoft.com/office/drawing/2014/main" id="{2D8C69B7-045B-684D-8F12-1FF29F99FC3D}"/>
              </a:ext>
            </a:extLst>
          </p:cNvPr>
          <p:cNvCxnSpPr>
            <a:cxnSpLocks/>
          </p:cNvCxnSpPr>
          <p:nvPr/>
        </p:nvCxnSpPr>
        <p:spPr>
          <a:xfrm>
            <a:off x="3048000" y="3908277"/>
            <a:ext cx="6096000" cy="0"/>
          </a:xfrm>
          <a:prstGeom prst="straightConnector1">
            <a:avLst/>
          </a:prstGeom>
          <a:noFill/>
          <a:ln w="28575" cap="flat" cmpd="sng">
            <a:solidFill>
              <a:schemeClr val="bg1"/>
            </a:solidFill>
            <a:prstDash val="solid"/>
            <a:round/>
            <a:headEnd type="none" w="sm" len="sm"/>
            <a:tailEnd type="none" w="sm" len="sm"/>
          </a:ln>
        </p:spPr>
      </p:cxnSp>
      <p:cxnSp>
        <p:nvCxnSpPr>
          <p:cNvPr id="12" name="Google Shape;28593;p107">
            <a:extLst>
              <a:ext uri="{FF2B5EF4-FFF2-40B4-BE49-F238E27FC236}">
                <a16:creationId xmlns:a16="http://schemas.microsoft.com/office/drawing/2014/main" id="{18562AA0-33DD-B04C-A145-63FF166215DC}"/>
              </a:ext>
            </a:extLst>
          </p:cNvPr>
          <p:cNvCxnSpPr>
            <a:cxnSpLocks/>
          </p:cNvCxnSpPr>
          <p:nvPr/>
        </p:nvCxnSpPr>
        <p:spPr>
          <a:xfrm>
            <a:off x="3048000" y="4628248"/>
            <a:ext cx="6096000" cy="0"/>
          </a:xfrm>
          <a:prstGeom prst="straightConnector1">
            <a:avLst/>
          </a:prstGeom>
          <a:noFill/>
          <a:ln w="28575" cap="flat" cmpd="sng">
            <a:solidFill>
              <a:schemeClr val="bg1"/>
            </a:solidFill>
            <a:prstDash val="solid"/>
            <a:round/>
            <a:headEnd type="none" w="sm" len="sm"/>
            <a:tailEnd type="none" w="sm" len="sm"/>
          </a:ln>
        </p:spPr>
      </p:cxnSp>
      <p:sp>
        <p:nvSpPr>
          <p:cNvPr id="13" name="Google Shape;26877;p28">
            <a:extLst>
              <a:ext uri="{FF2B5EF4-FFF2-40B4-BE49-F238E27FC236}">
                <a16:creationId xmlns:a16="http://schemas.microsoft.com/office/drawing/2014/main" id="{013198E7-707C-F04F-9D84-52CBB7760393}"/>
              </a:ext>
            </a:extLst>
          </p:cNvPr>
          <p:cNvSpPr/>
          <p:nvPr/>
        </p:nvSpPr>
        <p:spPr>
          <a:xfrm>
            <a:off x="2902527" y="3968439"/>
            <a:ext cx="6386945" cy="5400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400" u="none" strike="noStrike" cap="none">
                <a:solidFill>
                  <a:schemeClr val="bg1"/>
                </a:solidFill>
                <a:latin typeface="Heiti SC Light" panose="02000000000000000000" pitchFamily="2" charset="-128"/>
                <a:ea typeface="Heiti SC Light" panose="02000000000000000000" pitchFamily="2" charset="-128"/>
                <a:cs typeface="Helvetica Neue"/>
                <a:sym typeface="Helvetica Neue"/>
              </a:rPr>
              <a:t>Data Task</a:t>
            </a:r>
            <a:endParaRPr sz="3400" dirty="0">
              <a:solidFill>
                <a:schemeClr val="bg1"/>
              </a:solidFill>
              <a:latin typeface="Heiti SC Light" panose="02000000000000000000" pitchFamily="2" charset="-128"/>
              <a:ea typeface="Heiti SC Light" panose="02000000000000000000" pitchFamily="2" charset="-128"/>
            </a:endParaRPr>
          </a:p>
        </p:txBody>
      </p:sp>
      <p:sp>
        <p:nvSpPr>
          <p:cNvPr id="14" name="Google Shape;26877;p28">
            <a:extLst>
              <a:ext uri="{FF2B5EF4-FFF2-40B4-BE49-F238E27FC236}">
                <a16:creationId xmlns:a16="http://schemas.microsoft.com/office/drawing/2014/main" id="{8A7E93ED-04BA-904C-9A7D-BC636B7F16D6}"/>
              </a:ext>
            </a:extLst>
          </p:cNvPr>
          <p:cNvSpPr/>
          <p:nvPr/>
        </p:nvSpPr>
        <p:spPr>
          <a:xfrm>
            <a:off x="3048000" y="4723275"/>
            <a:ext cx="6096000" cy="48840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200" u="none" strike="noStrike" cap="none" dirty="0">
                <a:solidFill>
                  <a:schemeClr val="bg1"/>
                </a:solidFill>
                <a:latin typeface="Heiti SC Light" panose="02000000000000000000" pitchFamily="2" charset="-128"/>
                <a:ea typeface="Heiti SC Light" panose="02000000000000000000" pitchFamily="2" charset="-128"/>
                <a:cs typeface="Helvetica Neue"/>
                <a:sym typeface="Helvetica Neue"/>
              </a:rPr>
              <a:t>February 2022</a:t>
            </a:r>
            <a:endParaRPr sz="2200" dirty="0">
              <a:solidFill>
                <a:schemeClr val="bg1"/>
              </a:solidFill>
              <a:latin typeface="Heiti SC Light" panose="02000000000000000000" pitchFamily="2" charset="-128"/>
              <a:ea typeface="Heiti SC Light" panose="02000000000000000000" pitchFamily="2"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7205" name="Google Shape;27205;p44"/>
          <p:cNvSpPr txBox="1">
            <a:spLocks noGrp="1"/>
          </p:cNvSpPr>
          <p:nvPr>
            <p:ph type="body" idx="2"/>
          </p:nvPr>
        </p:nvSpPr>
        <p:spPr>
          <a:xfrm>
            <a:off x="394864" y="575734"/>
            <a:ext cx="11344800"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t>Palace’s form guide in their five most recent Premier League games*</a:t>
            </a:r>
          </a:p>
        </p:txBody>
      </p:sp>
      <p:sp>
        <p:nvSpPr>
          <p:cNvPr id="27207" name="Google Shape;27207;p44"/>
          <p:cNvSpPr txBox="1">
            <a:spLocks noGrp="1"/>
          </p:cNvSpPr>
          <p:nvPr>
            <p:ph type="body" idx="4"/>
          </p:nvPr>
        </p:nvSpPr>
        <p:spPr>
          <a:xfrm>
            <a:off x="387350" y="5836856"/>
            <a:ext cx="11417400" cy="280422"/>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Form Guide Tableau Dashboard: </a:t>
            </a:r>
            <a:r>
              <a:rPr lang="en-GB" sz="900" dirty="0">
                <a:hlinkClick r:id="rId3"/>
              </a:rPr>
              <a:t>public.tableau.com/app/profile/edd.webster/viz/EddWebsterWatfordF_C_-CrystalPalaceAnalysisandDashboard/FormGuideDashboard</a:t>
            </a:r>
            <a:r>
              <a:rPr lang="en-GB" sz="900" dirty="0"/>
              <a:t>/ </a:t>
            </a:r>
          </a:p>
          <a:p>
            <a:pPr marL="0" lvl="0" indent="0">
              <a:buClr>
                <a:srgbClr val="7F7F7F"/>
              </a:buClr>
              <a:buSzPts val="900"/>
            </a:pPr>
            <a:r>
              <a:rPr lang="en-GB" sz="900" dirty="0"/>
              <a:t>The most recent game being against Leicester City on 3</a:t>
            </a:r>
            <a:r>
              <a:rPr lang="en-GB" sz="900" baseline="30000" dirty="0"/>
              <a:t>rd</a:t>
            </a:r>
            <a:r>
              <a:rPr lang="en-GB" sz="900" dirty="0"/>
              <a:t> October 2021.</a:t>
            </a:r>
          </a:p>
        </p:txBody>
      </p:sp>
      <p:sp>
        <p:nvSpPr>
          <p:cNvPr id="27208" name="Google Shape;27208;p44"/>
          <p:cNvSpPr txBox="1">
            <a:spLocks noGrp="1"/>
          </p:cNvSpPr>
          <p:nvPr>
            <p:ph type="body" idx="3"/>
          </p:nvPr>
        </p:nvSpPr>
        <p:spPr>
          <a:xfrm>
            <a:off x="387350" y="164638"/>
            <a:ext cx="11344799"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Crystal Palace Are a Team Beaten Only Once in the Last Five</a:t>
            </a:r>
          </a:p>
        </p:txBody>
      </p:sp>
      <p:pic>
        <p:nvPicPr>
          <p:cNvPr id="9" name="Picture 8">
            <a:hlinkClick r:id="rId3"/>
            <a:extLst>
              <a:ext uri="{FF2B5EF4-FFF2-40B4-BE49-F238E27FC236}">
                <a16:creationId xmlns:a16="http://schemas.microsoft.com/office/drawing/2014/main" id="{CECE3085-89FD-1944-B669-5A1BA96CCD52}"/>
              </a:ext>
            </a:extLst>
          </p:cNvPr>
          <p:cNvPicPr>
            <a:picLocks noChangeAspect="1"/>
          </p:cNvPicPr>
          <p:nvPr/>
        </p:nvPicPr>
        <p:blipFill>
          <a:blip r:embed="rId4"/>
          <a:stretch>
            <a:fillRect/>
          </a:stretch>
        </p:blipFill>
        <p:spPr>
          <a:xfrm>
            <a:off x="1384635" y="1528630"/>
            <a:ext cx="9422729" cy="4143610"/>
          </a:xfrm>
          <a:prstGeom prst="rect">
            <a:avLst/>
          </a:prstGeom>
        </p:spPr>
      </p:pic>
      <p:sp>
        <p:nvSpPr>
          <p:cNvPr id="21" name="Google Shape;26913;p30">
            <a:hlinkClick r:id="rId5" action="ppaction://hlinksldjump"/>
            <a:extLst>
              <a:ext uri="{FF2B5EF4-FFF2-40B4-BE49-F238E27FC236}">
                <a16:creationId xmlns:a16="http://schemas.microsoft.com/office/drawing/2014/main" id="{73BD8C64-21D1-6841-AAD4-9AA0A313FBA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2" name="Google Shape;27038;p37">
            <a:hlinkClick r:id="rId6" action="ppaction://hlinksldjump"/>
            <a:extLst>
              <a:ext uri="{FF2B5EF4-FFF2-40B4-BE49-F238E27FC236}">
                <a16:creationId xmlns:a16="http://schemas.microsoft.com/office/drawing/2014/main" id="{BF194100-39FC-A04F-9892-1F84B3AA74FC}"/>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3" name="Google Shape;27039;p37">
            <a:hlinkClick r:id="rId7" action="ppaction://hlinksldjump"/>
            <a:extLst>
              <a:ext uri="{FF2B5EF4-FFF2-40B4-BE49-F238E27FC236}">
                <a16:creationId xmlns:a16="http://schemas.microsoft.com/office/drawing/2014/main" id="{ED57C0A3-95F5-D643-AE41-D4B52167B651}"/>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4" name="Google Shape;27040;p37">
            <a:hlinkClick r:id="rId8" action="ppaction://hlinksldjump"/>
            <a:extLst>
              <a:ext uri="{FF2B5EF4-FFF2-40B4-BE49-F238E27FC236}">
                <a16:creationId xmlns:a16="http://schemas.microsoft.com/office/drawing/2014/main" id="{069B9AFB-649D-F442-91AF-3FFBE06AEE1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5" name="Google Shape;27042;p37">
            <a:hlinkClick r:id="rId9" action="ppaction://hlinksldjump"/>
            <a:extLst>
              <a:ext uri="{FF2B5EF4-FFF2-40B4-BE49-F238E27FC236}">
                <a16:creationId xmlns:a16="http://schemas.microsoft.com/office/drawing/2014/main" id="{0615D051-FC8F-0B4F-968C-910A9FF098DF}"/>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6" name="Google Shape;27043;p37">
            <a:hlinkClick r:id="rId10" action="ppaction://hlinksldjump"/>
            <a:extLst>
              <a:ext uri="{FF2B5EF4-FFF2-40B4-BE49-F238E27FC236}">
                <a16:creationId xmlns:a16="http://schemas.microsoft.com/office/drawing/2014/main" id="{AEEE40A0-E17C-7848-9A5F-B7EC5E8BD596}"/>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7" name="Google Shape;27039;p37">
            <a:hlinkClick r:id="rId11" action="ppaction://hlinksldjump"/>
            <a:extLst>
              <a:ext uri="{FF2B5EF4-FFF2-40B4-BE49-F238E27FC236}">
                <a16:creationId xmlns:a16="http://schemas.microsoft.com/office/drawing/2014/main" id="{8189CC01-47A2-E946-8FC0-4A26DE528FB5}"/>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8" name="Google Shape;27041;p37">
            <a:hlinkClick r:id="rId12" action="ppaction://hlinksldjump"/>
            <a:extLst>
              <a:ext uri="{FF2B5EF4-FFF2-40B4-BE49-F238E27FC236}">
                <a16:creationId xmlns:a16="http://schemas.microsoft.com/office/drawing/2014/main" id="{ED8CE7E3-D5BB-834D-93E1-4E3078D5A3FD}"/>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11" name="Picture 10">
            <a:extLst>
              <a:ext uri="{FF2B5EF4-FFF2-40B4-BE49-F238E27FC236}">
                <a16:creationId xmlns:a16="http://schemas.microsoft.com/office/drawing/2014/main" id="{B49767B0-4AA1-E34B-90E8-33FEBD1D682F}"/>
              </a:ext>
            </a:extLst>
          </p:cNvPr>
          <p:cNvPicPr>
            <a:picLocks noChangeAspect="1"/>
          </p:cNvPicPr>
          <p:nvPr/>
        </p:nvPicPr>
        <p:blipFill>
          <a:blip r:embed="rId13">
            <a:alphaModFix amt="10000"/>
          </a:blip>
          <a:stretch>
            <a:fillRect/>
          </a:stretch>
        </p:blipFill>
        <p:spPr>
          <a:xfrm>
            <a:off x="9290799" y="3633888"/>
            <a:ext cx="1214631" cy="1214631"/>
          </a:xfrm>
          <a:prstGeom prst="rect">
            <a:avLst/>
          </a:prstGeom>
        </p:spPr>
      </p:pic>
      <p:pic>
        <p:nvPicPr>
          <p:cNvPr id="13" name="Picture 12">
            <a:extLst>
              <a:ext uri="{FF2B5EF4-FFF2-40B4-BE49-F238E27FC236}">
                <a16:creationId xmlns:a16="http://schemas.microsoft.com/office/drawing/2014/main" id="{4B2DAF2B-A466-4B4F-991C-6486FABBAFFB}"/>
              </a:ext>
            </a:extLst>
          </p:cNvPr>
          <p:cNvPicPr>
            <a:picLocks noChangeAspect="1"/>
          </p:cNvPicPr>
          <p:nvPr/>
        </p:nvPicPr>
        <p:blipFill>
          <a:blip r:embed="rId14">
            <a:alphaModFix amt="10000"/>
          </a:blip>
          <a:stretch>
            <a:fillRect/>
          </a:stretch>
        </p:blipFill>
        <p:spPr>
          <a:xfrm>
            <a:off x="7371937" y="3611586"/>
            <a:ext cx="1236933" cy="1236933"/>
          </a:xfrm>
          <a:prstGeom prst="rect">
            <a:avLst/>
          </a:prstGeom>
        </p:spPr>
      </p:pic>
      <p:pic>
        <p:nvPicPr>
          <p:cNvPr id="15" name="Picture 14">
            <a:extLst>
              <a:ext uri="{FF2B5EF4-FFF2-40B4-BE49-F238E27FC236}">
                <a16:creationId xmlns:a16="http://schemas.microsoft.com/office/drawing/2014/main" id="{8DA55DEC-9CE6-FA4C-85B6-E0D90D5DAFC1}"/>
              </a:ext>
            </a:extLst>
          </p:cNvPr>
          <p:cNvPicPr>
            <a:picLocks noChangeAspect="1"/>
          </p:cNvPicPr>
          <p:nvPr/>
        </p:nvPicPr>
        <p:blipFill>
          <a:blip r:embed="rId15">
            <a:alphaModFix amt="10000"/>
          </a:blip>
          <a:stretch>
            <a:fillRect/>
          </a:stretch>
        </p:blipFill>
        <p:spPr>
          <a:xfrm>
            <a:off x="5453074" y="3611586"/>
            <a:ext cx="1236934" cy="1236934"/>
          </a:xfrm>
          <a:prstGeom prst="rect">
            <a:avLst/>
          </a:prstGeom>
        </p:spPr>
      </p:pic>
      <p:pic>
        <p:nvPicPr>
          <p:cNvPr id="17" name="Picture 16">
            <a:extLst>
              <a:ext uri="{FF2B5EF4-FFF2-40B4-BE49-F238E27FC236}">
                <a16:creationId xmlns:a16="http://schemas.microsoft.com/office/drawing/2014/main" id="{88976F2C-255C-A843-9FCC-EF2291442678}"/>
              </a:ext>
            </a:extLst>
          </p:cNvPr>
          <p:cNvPicPr>
            <a:picLocks noChangeAspect="1"/>
          </p:cNvPicPr>
          <p:nvPr/>
        </p:nvPicPr>
        <p:blipFill>
          <a:blip r:embed="rId16">
            <a:alphaModFix amt="10000"/>
          </a:blip>
          <a:stretch>
            <a:fillRect/>
          </a:stretch>
        </p:blipFill>
        <p:spPr>
          <a:xfrm>
            <a:off x="1654155" y="3633888"/>
            <a:ext cx="1214631" cy="1214631"/>
          </a:xfrm>
          <a:prstGeom prst="rect">
            <a:avLst/>
          </a:prstGeom>
        </p:spPr>
      </p:pic>
      <p:pic>
        <p:nvPicPr>
          <p:cNvPr id="19" name="Picture 18">
            <a:extLst>
              <a:ext uri="{FF2B5EF4-FFF2-40B4-BE49-F238E27FC236}">
                <a16:creationId xmlns:a16="http://schemas.microsoft.com/office/drawing/2014/main" id="{BA17B89C-8D9F-9E42-8C75-FBA9016F86D2}"/>
              </a:ext>
            </a:extLst>
          </p:cNvPr>
          <p:cNvPicPr>
            <a:picLocks noChangeAspect="1"/>
          </p:cNvPicPr>
          <p:nvPr/>
        </p:nvPicPr>
        <p:blipFill>
          <a:blip r:embed="rId17">
            <a:alphaModFix amt="10000"/>
          </a:blip>
          <a:stretch>
            <a:fillRect/>
          </a:stretch>
        </p:blipFill>
        <p:spPr>
          <a:xfrm>
            <a:off x="3550715" y="3633888"/>
            <a:ext cx="1214631" cy="1214631"/>
          </a:xfrm>
          <a:prstGeom prst="rect">
            <a:avLst/>
          </a:prstGeom>
        </p:spPr>
      </p:pic>
    </p:spTree>
    <p:extLst>
      <p:ext uri="{BB962C8B-B14F-4D97-AF65-F5344CB8AC3E}">
        <p14:creationId xmlns:p14="http://schemas.microsoft.com/office/powerpoint/2010/main" val="110368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7205" name="Google Shape;27205;p44"/>
          <p:cNvSpPr txBox="1">
            <a:spLocks noGrp="1"/>
          </p:cNvSpPr>
          <p:nvPr>
            <p:ph type="body" idx="2"/>
          </p:nvPr>
        </p:nvSpPr>
        <p:spPr>
          <a:xfrm>
            <a:off x="394864" y="568834"/>
            <a:ext cx="11613360" cy="277800"/>
          </a:xfrm>
          <a:prstGeom prst="rect">
            <a:avLst/>
          </a:prstGeom>
          <a:noFill/>
          <a:ln>
            <a:noFill/>
          </a:ln>
        </p:spPr>
        <p:txBody>
          <a:bodyPr spcFirstLastPara="1" wrap="square" lIns="0" tIns="0" rIns="0" bIns="0" anchor="t" anchorCtr="0">
            <a:noAutofit/>
          </a:bodyPr>
          <a:lstStyle/>
          <a:p>
            <a:pPr marL="0" lvl="0" indent="0">
              <a:spcBef>
                <a:spcPts val="0"/>
              </a:spcBef>
            </a:pPr>
            <a:r>
              <a:rPr lang="en-GB" sz="1800" dirty="0"/>
              <a:t>Determining the most likely starting XI and substitutes from the player’s minutes in the two matches available</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Squad List Tableau Dashboard: </a:t>
            </a:r>
            <a:r>
              <a:rPr lang="en-GB" sz="900" dirty="0">
                <a:hlinkClick r:id="rId3"/>
              </a:rPr>
              <a:t>public.tableau.com/app/profile/edd.webster/viz/EddWebsterWatfordF_C_-CrystalPalaceAnalysisandDashboard/SquadListDashboard</a:t>
            </a:r>
            <a:r>
              <a:rPr lang="en-GB" sz="900" dirty="0"/>
              <a:t>.</a:t>
            </a:r>
          </a:p>
        </p:txBody>
      </p:sp>
      <p:sp>
        <p:nvSpPr>
          <p:cNvPr id="27208" name="Google Shape;27208;p44"/>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Crystal Palace Started the Same Team in Both Matches</a:t>
            </a:r>
          </a:p>
        </p:txBody>
      </p:sp>
      <p:sp>
        <p:nvSpPr>
          <p:cNvPr id="29" name="Google Shape;26913;p30">
            <a:hlinkClick r:id="rId4" action="ppaction://hlinksldjump"/>
            <a:extLst>
              <a:ext uri="{FF2B5EF4-FFF2-40B4-BE49-F238E27FC236}">
                <a16:creationId xmlns:a16="http://schemas.microsoft.com/office/drawing/2014/main" id="{95C1CD99-E346-6848-8E99-041A889DAAAF}"/>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30" name="Google Shape;27038;p37">
            <a:hlinkClick r:id="rId5" action="ppaction://hlinksldjump"/>
            <a:extLst>
              <a:ext uri="{FF2B5EF4-FFF2-40B4-BE49-F238E27FC236}">
                <a16:creationId xmlns:a16="http://schemas.microsoft.com/office/drawing/2014/main" id="{D865CEC2-70E3-164D-AA65-297B9ECB5340}"/>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31" name="Google Shape;27039;p37">
            <a:hlinkClick r:id="rId6" action="ppaction://hlinksldjump"/>
            <a:extLst>
              <a:ext uri="{FF2B5EF4-FFF2-40B4-BE49-F238E27FC236}">
                <a16:creationId xmlns:a16="http://schemas.microsoft.com/office/drawing/2014/main" id="{9BEDB7A7-9884-004F-8698-95B59129E9E5}"/>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32" name="Google Shape;27040;p37">
            <a:hlinkClick r:id="rId7" action="ppaction://hlinksldjump"/>
            <a:extLst>
              <a:ext uri="{FF2B5EF4-FFF2-40B4-BE49-F238E27FC236}">
                <a16:creationId xmlns:a16="http://schemas.microsoft.com/office/drawing/2014/main" id="{A4876B1F-D1CB-5A47-B4C5-15F87175C2A2}"/>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3" name="Google Shape;27042;p37">
            <a:hlinkClick r:id="rId8" action="ppaction://hlinksldjump"/>
            <a:extLst>
              <a:ext uri="{FF2B5EF4-FFF2-40B4-BE49-F238E27FC236}">
                <a16:creationId xmlns:a16="http://schemas.microsoft.com/office/drawing/2014/main" id="{11778359-BB1C-E04E-9DD7-B18ADA3B1831}"/>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4" name="Google Shape;27043;p37">
            <a:hlinkClick r:id="rId9" action="ppaction://hlinksldjump"/>
            <a:extLst>
              <a:ext uri="{FF2B5EF4-FFF2-40B4-BE49-F238E27FC236}">
                <a16:creationId xmlns:a16="http://schemas.microsoft.com/office/drawing/2014/main" id="{5EA43D09-2387-CC4E-8B34-5EE4DA72987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5" name="Google Shape;27039;p37">
            <a:hlinkClick r:id="rId10" action="ppaction://hlinksldjump"/>
            <a:extLst>
              <a:ext uri="{FF2B5EF4-FFF2-40B4-BE49-F238E27FC236}">
                <a16:creationId xmlns:a16="http://schemas.microsoft.com/office/drawing/2014/main" id="{E867ABBC-955F-8149-BE6B-2086C63FCC91}"/>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6" name="Google Shape;27041;p37">
            <a:hlinkClick r:id="rId11" action="ppaction://hlinksldjump"/>
            <a:extLst>
              <a:ext uri="{FF2B5EF4-FFF2-40B4-BE49-F238E27FC236}">
                <a16:creationId xmlns:a16="http://schemas.microsoft.com/office/drawing/2014/main" id="{B586DF44-21F1-E148-B7AB-05B26EB7D5EB}"/>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37" name="Picture 2">
            <a:extLst>
              <a:ext uri="{FF2B5EF4-FFF2-40B4-BE49-F238E27FC236}">
                <a16:creationId xmlns:a16="http://schemas.microsoft.com/office/drawing/2014/main" id="{8322887B-5B02-A24C-A667-352D511A4C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3"/>
            <a:extLst>
              <a:ext uri="{FF2B5EF4-FFF2-40B4-BE49-F238E27FC236}">
                <a16:creationId xmlns:a16="http://schemas.microsoft.com/office/drawing/2014/main" id="{881579F7-F048-7245-901C-CED75057A81E}"/>
              </a:ext>
            </a:extLst>
          </p:cNvPr>
          <p:cNvPicPr>
            <a:picLocks noChangeAspect="1"/>
          </p:cNvPicPr>
          <p:nvPr/>
        </p:nvPicPr>
        <p:blipFill>
          <a:blip r:embed="rId13"/>
          <a:stretch>
            <a:fillRect/>
          </a:stretch>
        </p:blipFill>
        <p:spPr>
          <a:xfrm>
            <a:off x="1463875" y="1294449"/>
            <a:ext cx="9264249" cy="4531060"/>
          </a:xfrm>
          <a:prstGeom prst="rect">
            <a:avLst/>
          </a:prstGeom>
        </p:spPr>
      </p:pic>
    </p:spTree>
    <p:extLst>
      <p:ext uri="{BB962C8B-B14F-4D97-AF65-F5344CB8AC3E}">
        <p14:creationId xmlns:p14="http://schemas.microsoft.com/office/powerpoint/2010/main" val="84671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7205" name="Google Shape;27205;p44"/>
          <p:cNvSpPr txBox="1">
            <a:spLocks noGrp="1"/>
          </p:cNvSpPr>
          <p:nvPr>
            <p:ph type="body" idx="2"/>
          </p:nvPr>
        </p:nvSpPr>
        <p:spPr>
          <a:xfrm>
            <a:off x="394864" y="575734"/>
            <a:ext cx="11344800" cy="270900"/>
          </a:xfrm>
          <a:prstGeom prst="rect">
            <a:avLst/>
          </a:prstGeom>
          <a:noFill/>
          <a:ln>
            <a:noFill/>
          </a:ln>
        </p:spPr>
        <p:txBody>
          <a:bodyPr spcFirstLastPara="1" wrap="square" lIns="0" tIns="0" rIns="0" bIns="0" anchor="t" anchorCtr="0">
            <a:noAutofit/>
          </a:bodyPr>
          <a:lstStyle/>
          <a:p>
            <a:pPr marL="0" indent="0">
              <a:spcBef>
                <a:spcPts val="0"/>
              </a:spcBef>
            </a:pPr>
            <a:r>
              <a:rPr lang="en-GB" sz="1800" dirty="0"/>
              <a:t>They opted to play the same formation and starting XI in both games</a:t>
            </a:r>
          </a:p>
        </p:txBody>
      </p:sp>
      <p:sp>
        <p:nvSpPr>
          <p:cNvPr id="27207" name="Google Shape;27207;p44"/>
          <p:cNvSpPr txBox="1">
            <a:spLocks noGrp="1"/>
          </p:cNvSpPr>
          <p:nvPr>
            <p:ph type="body" idx="4"/>
          </p:nvPr>
        </p:nvSpPr>
        <p:spPr>
          <a:xfrm>
            <a:off x="387350" y="5904868"/>
            <a:ext cx="11417400" cy="212409"/>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Formations Analysis Tableau Dashboard: </a:t>
            </a:r>
            <a:r>
              <a:rPr lang="en-GB" sz="900" dirty="0">
                <a:hlinkClick r:id="rId3"/>
              </a:rPr>
              <a:t>public.tableau.com/app/profile/edd.webster/viz/EddWebsterWatfordF_C_-CrystalPalaceAnalysisandDashboard/FormationAnalysisDashboard</a:t>
            </a:r>
            <a:r>
              <a:rPr lang="en-GB" sz="900" dirty="0"/>
              <a:t>.</a:t>
            </a:r>
          </a:p>
        </p:txBody>
      </p:sp>
      <p:sp>
        <p:nvSpPr>
          <p:cNvPr id="27208" name="Google Shape;27208;p44"/>
          <p:cNvSpPr txBox="1">
            <a:spLocks noGrp="1"/>
          </p:cNvSpPr>
          <p:nvPr>
            <p:ph type="body" idx="3"/>
          </p:nvPr>
        </p:nvSpPr>
        <p:spPr>
          <a:xfrm>
            <a:off x="387350" y="164638"/>
            <a:ext cx="11352313"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Crystal Palace Favour Playing a 4-3-3</a:t>
            </a:r>
          </a:p>
        </p:txBody>
      </p:sp>
      <p:pic>
        <p:nvPicPr>
          <p:cNvPr id="4" name="Picture 3">
            <a:hlinkClick r:id="rId3"/>
            <a:extLst>
              <a:ext uri="{FF2B5EF4-FFF2-40B4-BE49-F238E27FC236}">
                <a16:creationId xmlns:a16="http://schemas.microsoft.com/office/drawing/2014/main" id="{30DB35DF-4D12-CF4A-B87A-42D901DC77A0}"/>
              </a:ext>
            </a:extLst>
          </p:cNvPr>
          <p:cNvPicPr>
            <a:picLocks noChangeAspect="1"/>
          </p:cNvPicPr>
          <p:nvPr/>
        </p:nvPicPr>
        <p:blipFill rotWithShape="1">
          <a:blip r:embed="rId4"/>
          <a:srcRect r="62237"/>
          <a:stretch/>
        </p:blipFill>
        <p:spPr>
          <a:xfrm>
            <a:off x="7185922" y="1448996"/>
            <a:ext cx="1908864" cy="3960008"/>
          </a:xfrm>
          <a:prstGeom prst="rect">
            <a:avLst/>
          </a:prstGeom>
        </p:spPr>
      </p:pic>
      <p:pic>
        <p:nvPicPr>
          <p:cNvPr id="7" name="Picture 6">
            <a:hlinkClick r:id="rId3"/>
            <a:extLst>
              <a:ext uri="{FF2B5EF4-FFF2-40B4-BE49-F238E27FC236}">
                <a16:creationId xmlns:a16="http://schemas.microsoft.com/office/drawing/2014/main" id="{29D125A9-B1EC-B34D-9128-E80EE9A9F7C3}"/>
              </a:ext>
            </a:extLst>
          </p:cNvPr>
          <p:cNvPicPr>
            <a:picLocks noChangeAspect="1"/>
          </p:cNvPicPr>
          <p:nvPr/>
        </p:nvPicPr>
        <p:blipFill rotWithShape="1">
          <a:blip r:embed="rId5"/>
          <a:srcRect l="62237"/>
          <a:stretch/>
        </p:blipFill>
        <p:spPr>
          <a:xfrm>
            <a:off x="3328755" y="1448996"/>
            <a:ext cx="1908864" cy="3960008"/>
          </a:xfrm>
          <a:prstGeom prst="rect">
            <a:avLst/>
          </a:prstGeom>
        </p:spPr>
      </p:pic>
      <p:pic>
        <p:nvPicPr>
          <p:cNvPr id="19" name="Picture 18">
            <a:hlinkClick r:id="rId3"/>
            <a:extLst>
              <a:ext uri="{FF2B5EF4-FFF2-40B4-BE49-F238E27FC236}">
                <a16:creationId xmlns:a16="http://schemas.microsoft.com/office/drawing/2014/main" id="{16461C9E-966C-A246-A654-62010C4C59DE}"/>
              </a:ext>
            </a:extLst>
          </p:cNvPr>
          <p:cNvPicPr>
            <a:picLocks noChangeAspect="1"/>
          </p:cNvPicPr>
          <p:nvPr/>
        </p:nvPicPr>
        <p:blipFill rotWithShape="1">
          <a:blip r:embed="rId4"/>
          <a:srcRect l="62237"/>
          <a:stretch/>
        </p:blipFill>
        <p:spPr>
          <a:xfrm>
            <a:off x="9197870" y="1448996"/>
            <a:ext cx="1908864" cy="3960008"/>
          </a:xfrm>
          <a:prstGeom prst="rect">
            <a:avLst/>
          </a:prstGeom>
        </p:spPr>
      </p:pic>
      <p:pic>
        <p:nvPicPr>
          <p:cNvPr id="3" name="Picture 2">
            <a:extLst>
              <a:ext uri="{FF2B5EF4-FFF2-40B4-BE49-F238E27FC236}">
                <a16:creationId xmlns:a16="http://schemas.microsoft.com/office/drawing/2014/main" id="{D39F9715-EB45-B642-8387-6C446B54506D}"/>
              </a:ext>
            </a:extLst>
          </p:cNvPr>
          <p:cNvPicPr>
            <a:picLocks noChangeAspect="1"/>
          </p:cNvPicPr>
          <p:nvPr/>
        </p:nvPicPr>
        <p:blipFill>
          <a:blip r:embed="rId6"/>
          <a:stretch>
            <a:fillRect/>
          </a:stretch>
        </p:blipFill>
        <p:spPr>
          <a:xfrm>
            <a:off x="7506329" y="5525605"/>
            <a:ext cx="3265779" cy="212408"/>
          </a:xfrm>
          <a:prstGeom prst="rect">
            <a:avLst/>
          </a:prstGeom>
        </p:spPr>
      </p:pic>
      <p:pic>
        <p:nvPicPr>
          <p:cNvPr id="6" name="Picture 5">
            <a:extLst>
              <a:ext uri="{FF2B5EF4-FFF2-40B4-BE49-F238E27FC236}">
                <a16:creationId xmlns:a16="http://schemas.microsoft.com/office/drawing/2014/main" id="{E5943A62-03FA-644F-A9BB-37362CE126D0}"/>
              </a:ext>
            </a:extLst>
          </p:cNvPr>
          <p:cNvPicPr>
            <a:picLocks noChangeAspect="1"/>
          </p:cNvPicPr>
          <p:nvPr/>
        </p:nvPicPr>
        <p:blipFill>
          <a:blip r:embed="rId7"/>
          <a:stretch>
            <a:fillRect/>
          </a:stretch>
        </p:blipFill>
        <p:spPr>
          <a:xfrm>
            <a:off x="1419892" y="5543858"/>
            <a:ext cx="3817727" cy="209909"/>
          </a:xfrm>
          <a:prstGeom prst="rect">
            <a:avLst/>
          </a:prstGeom>
        </p:spPr>
      </p:pic>
      <p:sp>
        <p:nvSpPr>
          <p:cNvPr id="15" name="Google Shape;26913;p30">
            <a:hlinkClick r:id="rId8" action="ppaction://hlinksldjump"/>
            <a:extLst>
              <a:ext uri="{FF2B5EF4-FFF2-40B4-BE49-F238E27FC236}">
                <a16:creationId xmlns:a16="http://schemas.microsoft.com/office/drawing/2014/main" id="{D890A160-BB7B-B946-90A3-EC2D92F4C986}"/>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6" name="Google Shape;27038;p37">
            <a:hlinkClick r:id="rId9" action="ppaction://hlinksldjump"/>
            <a:extLst>
              <a:ext uri="{FF2B5EF4-FFF2-40B4-BE49-F238E27FC236}">
                <a16:creationId xmlns:a16="http://schemas.microsoft.com/office/drawing/2014/main" id="{73590459-FFAD-D847-8316-B81AEE449C0F}"/>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7" name="Google Shape;27039;p37">
            <a:hlinkClick r:id="rId10" action="ppaction://hlinksldjump"/>
            <a:extLst>
              <a:ext uri="{FF2B5EF4-FFF2-40B4-BE49-F238E27FC236}">
                <a16:creationId xmlns:a16="http://schemas.microsoft.com/office/drawing/2014/main" id="{CB024C55-2194-1B49-A760-7753AFDFC30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0" name="Google Shape;27040;p37">
            <a:hlinkClick r:id="rId11" action="ppaction://hlinksldjump"/>
            <a:extLst>
              <a:ext uri="{FF2B5EF4-FFF2-40B4-BE49-F238E27FC236}">
                <a16:creationId xmlns:a16="http://schemas.microsoft.com/office/drawing/2014/main" id="{575ADD5F-7FD0-FE4C-9DA6-64D672FFB01C}"/>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1" name="Google Shape;27042;p37">
            <a:hlinkClick r:id="rId12" action="ppaction://hlinksldjump"/>
            <a:extLst>
              <a:ext uri="{FF2B5EF4-FFF2-40B4-BE49-F238E27FC236}">
                <a16:creationId xmlns:a16="http://schemas.microsoft.com/office/drawing/2014/main" id="{E0EAC984-8C47-8443-8B9F-8F08B0D26DF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2" name="Google Shape;27043;p37">
            <a:hlinkClick r:id="rId13" action="ppaction://hlinksldjump"/>
            <a:extLst>
              <a:ext uri="{FF2B5EF4-FFF2-40B4-BE49-F238E27FC236}">
                <a16:creationId xmlns:a16="http://schemas.microsoft.com/office/drawing/2014/main" id="{F6222B93-E1F2-744E-A2DB-BD82F5DFBA2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3" name="Google Shape;27039;p37">
            <a:hlinkClick r:id="rId14" action="ppaction://hlinksldjump"/>
            <a:extLst>
              <a:ext uri="{FF2B5EF4-FFF2-40B4-BE49-F238E27FC236}">
                <a16:creationId xmlns:a16="http://schemas.microsoft.com/office/drawing/2014/main" id="{E5477672-F8B6-B540-9D20-A0D0632642B1}"/>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4" name="Google Shape;27041;p37">
            <a:hlinkClick r:id="rId15" action="ppaction://hlinksldjump"/>
            <a:extLst>
              <a:ext uri="{FF2B5EF4-FFF2-40B4-BE49-F238E27FC236}">
                <a16:creationId xmlns:a16="http://schemas.microsoft.com/office/drawing/2014/main" id="{1BD385FF-7EB8-3345-869A-91A6804E2AF1}"/>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6" name="Picture 2">
            <a:extLst>
              <a:ext uri="{FF2B5EF4-FFF2-40B4-BE49-F238E27FC236}">
                <a16:creationId xmlns:a16="http://schemas.microsoft.com/office/drawing/2014/main" id="{A1C986E7-03E2-BE49-9CC0-68CF04E010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hlinkClick r:id="rId3"/>
            <a:extLst>
              <a:ext uri="{FF2B5EF4-FFF2-40B4-BE49-F238E27FC236}">
                <a16:creationId xmlns:a16="http://schemas.microsoft.com/office/drawing/2014/main" id="{0B5FC1E7-B231-0048-941D-1751494F68C8}"/>
              </a:ext>
            </a:extLst>
          </p:cNvPr>
          <p:cNvPicPr>
            <a:picLocks noChangeAspect="1"/>
          </p:cNvPicPr>
          <p:nvPr/>
        </p:nvPicPr>
        <p:blipFill rotWithShape="1">
          <a:blip r:embed="rId4"/>
          <a:srcRect r="62237"/>
          <a:stretch/>
        </p:blipFill>
        <p:spPr>
          <a:xfrm>
            <a:off x="1316807" y="1448996"/>
            <a:ext cx="1908864" cy="3960008"/>
          </a:xfrm>
          <a:prstGeom prst="rect">
            <a:avLst/>
          </a:prstGeom>
        </p:spPr>
      </p:pic>
      <p:pic>
        <p:nvPicPr>
          <p:cNvPr id="5" name="Picture 4">
            <a:extLst>
              <a:ext uri="{FF2B5EF4-FFF2-40B4-BE49-F238E27FC236}">
                <a16:creationId xmlns:a16="http://schemas.microsoft.com/office/drawing/2014/main" id="{A81877B3-2D74-A146-9B5A-1E2E40412ECF}"/>
              </a:ext>
            </a:extLst>
          </p:cNvPr>
          <p:cNvPicPr>
            <a:picLocks noChangeAspect="1"/>
          </p:cNvPicPr>
          <p:nvPr/>
        </p:nvPicPr>
        <p:blipFill>
          <a:blip r:embed="rId17"/>
          <a:stretch>
            <a:fillRect/>
          </a:stretch>
        </p:blipFill>
        <p:spPr>
          <a:xfrm>
            <a:off x="4165367" y="5263309"/>
            <a:ext cx="235639" cy="139241"/>
          </a:xfrm>
          <a:prstGeom prst="rect">
            <a:avLst/>
          </a:prstGeom>
        </p:spPr>
      </p:pic>
    </p:spTree>
    <p:extLst>
      <p:ext uri="{BB962C8B-B14F-4D97-AF65-F5344CB8AC3E}">
        <p14:creationId xmlns:p14="http://schemas.microsoft.com/office/powerpoint/2010/main" val="277981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205" name="Google Shape;27205;p44"/>
          <p:cNvSpPr txBox="1">
            <a:spLocks noGrp="1"/>
          </p:cNvSpPr>
          <p:nvPr>
            <p:ph type="body" idx="2"/>
          </p:nvPr>
        </p:nvSpPr>
        <p:spPr>
          <a:xfrm>
            <a:off x="394864" y="575734"/>
            <a:ext cx="113448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endParaRPr lang="en-GB" sz="1800" dirty="0"/>
          </a:p>
        </p:txBody>
      </p:sp>
      <p:sp>
        <p:nvSpPr>
          <p:cNvPr id="27207" name="Google Shape;27207;p44"/>
          <p:cNvSpPr txBox="1">
            <a:spLocks noGrp="1"/>
          </p:cNvSpPr>
          <p:nvPr>
            <p:ph type="body" idx="4"/>
          </p:nvPr>
        </p:nvSpPr>
        <p:spPr>
          <a:xfrm>
            <a:off x="387350" y="5908446"/>
            <a:ext cx="11417400" cy="208832"/>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Tactical information courtesy of Russell Pope. See his football formations and strategies eBook: </a:t>
            </a:r>
            <a:r>
              <a:rPr lang="en-GB" sz="900" dirty="0">
                <a:hlinkClick r:id="rId3"/>
              </a:rPr>
              <a:t>drive.google.com/file/d/1pLAETNVUf4Qwe5jRasCUNdxwVgngEiOK/</a:t>
            </a:r>
            <a:r>
              <a:rPr lang="en-GB" sz="900" dirty="0"/>
              <a:t>.:  </a:t>
            </a:r>
          </a:p>
        </p:txBody>
      </p:sp>
      <p:sp>
        <p:nvSpPr>
          <p:cNvPr id="27208" name="Google Shape;27208;p44"/>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Strengths and Weaknesses of Playing in a 4-3-3</a:t>
            </a:r>
          </a:p>
        </p:txBody>
      </p:sp>
      <p:sp>
        <p:nvSpPr>
          <p:cNvPr id="14" name="Google Shape;27155;p42">
            <a:extLst>
              <a:ext uri="{FF2B5EF4-FFF2-40B4-BE49-F238E27FC236}">
                <a16:creationId xmlns:a16="http://schemas.microsoft.com/office/drawing/2014/main" id="{7702EAF1-D4C0-3545-AB06-8DA97B811B9A}"/>
              </a:ext>
            </a:extLst>
          </p:cNvPr>
          <p:cNvSpPr/>
          <p:nvPr/>
        </p:nvSpPr>
        <p:spPr>
          <a:xfrm>
            <a:off x="3429000" y="1328513"/>
            <a:ext cx="8375683" cy="2100487"/>
          </a:xfrm>
          <a:prstGeom prst="roundRect">
            <a:avLst>
              <a:gd name="adj" fmla="val 16667"/>
            </a:avLst>
          </a:prstGeom>
          <a:solidFill>
            <a:srgbClr val="E1FEE5"/>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16" name="Google Shape;27161;p42">
            <a:extLst>
              <a:ext uri="{FF2B5EF4-FFF2-40B4-BE49-F238E27FC236}">
                <a16:creationId xmlns:a16="http://schemas.microsoft.com/office/drawing/2014/main" id="{1DA8D755-3394-6F4C-AB27-99077E0FBFC9}"/>
              </a:ext>
            </a:extLst>
          </p:cNvPr>
          <p:cNvSpPr txBox="1"/>
          <p:nvPr/>
        </p:nvSpPr>
        <p:spPr>
          <a:xfrm>
            <a:off x="3428999" y="1400470"/>
            <a:ext cx="8375651"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dirty="0">
                <a:solidFill>
                  <a:srgbClr val="0D0D0D"/>
                </a:solidFill>
                <a:latin typeface="Arial"/>
                <a:ea typeface="Arial"/>
                <a:cs typeface="Arial"/>
                <a:sym typeface="Arial"/>
              </a:rPr>
              <a:t>Strengths</a:t>
            </a:r>
            <a:endParaRPr dirty="0"/>
          </a:p>
        </p:txBody>
      </p:sp>
      <p:sp>
        <p:nvSpPr>
          <p:cNvPr id="17" name="Google Shape;27162;p42">
            <a:extLst>
              <a:ext uri="{FF2B5EF4-FFF2-40B4-BE49-F238E27FC236}">
                <a16:creationId xmlns:a16="http://schemas.microsoft.com/office/drawing/2014/main" id="{90EF1089-D2B1-824B-9AFD-0E9D242C663C}"/>
              </a:ext>
            </a:extLst>
          </p:cNvPr>
          <p:cNvSpPr txBox="1">
            <a:spLocks noGrp="1"/>
          </p:cNvSpPr>
          <p:nvPr>
            <p:ph type="body" idx="1"/>
          </p:nvPr>
        </p:nvSpPr>
        <p:spPr>
          <a:xfrm>
            <a:off x="3576918" y="1810982"/>
            <a:ext cx="8082745" cy="1443508"/>
          </a:xfrm>
          <a:prstGeom prst="rect">
            <a:avLst/>
          </a:prstGeom>
          <a:noFill/>
          <a:ln>
            <a:noFill/>
          </a:ln>
        </p:spPr>
        <p:txBody>
          <a:bodyPr spcFirstLastPara="1" wrap="square" lIns="0" tIns="0" rIns="0" bIns="0" anchor="t" anchorCtr="0">
            <a:noAutofit/>
          </a:bodyPr>
          <a:lstStyle/>
          <a:p>
            <a:pPr marL="239395" lvl="0" indent="-239395">
              <a:buClr>
                <a:srgbClr val="0D0D0D"/>
              </a:buClr>
              <a:buSzPts val="1280"/>
            </a:pPr>
            <a:r>
              <a:rPr lang="en-GB" sz="1650" dirty="0">
                <a:solidFill>
                  <a:srgbClr val="0D0D0D"/>
                </a:solidFill>
              </a:rPr>
              <a:t>Provides a good balance for the three central midfielders and the addition of a defensive midfielder allows for added balance - </a:t>
            </a:r>
            <a:r>
              <a:rPr lang="en-GB" sz="1650" dirty="0" err="1">
                <a:solidFill>
                  <a:srgbClr val="0D0D0D"/>
                </a:solidFill>
              </a:rPr>
              <a:t>Kouyaté</a:t>
            </a:r>
            <a:r>
              <a:rPr lang="en-GB" sz="1650" dirty="0">
                <a:solidFill>
                  <a:srgbClr val="0D0D0D"/>
                </a:solidFill>
              </a:rPr>
              <a:t> or </a:t>
            </a:r>
            <a:r>
              <a:rPr lang="en-GB" sz="1650" dirty="0" err="1">
                <a:solidFill>
                  <a:srgbClr val="0D0D0D"/>
                </a:solidFill>
              </a:rPr>
              <a:t>Milivojević</a:t>
            </a:r>
            <a:r>
              <a:rPr lang="en-GB" sz="1650" dirty="0">
                <a:solidFill>
                  <a:srgbClr val="0D0D0D"/>
                </a:solidFill>
              </a:rPr>
              <a:t>.</a:t>
            </a:r>
          </a:p>
          <a:p>
            <a:pPr marL="239395" lvl="0" indent="-239395">
              <a:buClr>
                <a:srgbClr val="0D0D0D"/>
              </a:buClr>
              <a:buSzPts val="1280"/>
            </a:pPr>
            <a:r>
              <a:rPr lang="en-GB" sz="1650" dirty="0">
                <a:solidFill>
                  <a:srgbClr val="0D0D0D"/>
                </a:solidFill>
              </a:rPr>
              <a:t>The system creates natural passing angles (triangles/diamonds), to progress play.</a:t>
            </a:r>
          </a:p>
          <a:p>
            <a:pPr marL="239395" lvl="0" indent="-239395">
              <a:buClr>
                <a:srgbClr val="0D0D0D"/>
              </a:buClr>
              <a:buSzPts val="1280"/>
            </a:pPr>
            <a:r>
              <a:rPr lang="en-GB" sz="1650" dirty="0">
                <a:solidFill>
                  <a:srgbClr val="0D0D0D"/>
                </a:solidFill>
              </a:rPr>
              <a:t>The formation can be naturally flexible and adapt to specific match situations, able to shift to a 3-2-5 in-possession and a 4-1-4-1 out-of-possession.</a:t>
            </a:r>
            <a:endParaRPr sz="1650" dirty="0"/>
          </a:p>
        </p:txBody>
      </p:sp>
      <p:sp>
        <p:nvSpPr>
          <p:cNvPr id="25" name="Google Shape;27155;p42">
            <a:extLst>
              <a:ext uri="{FF2B5EF4-FFF2-40B4-BE49-F238E27FC236}">
                <a16:creationId xmlns:a16="http://schemas.microsoft.com/office/drawing/2014/main" id="{21B2E8CD-F6CC-FE4B-85CF-1140E0E8E997}"/>
              </a:ext>
            </a:extLst>
          </p:cNvPr>
          <p:cNvSpPr/>
          <p:nvPr/>
        </p:nvSpPr>
        <p:spPr>
          <a:xfrm>
            <a:off x="3429000" y="3721739"/>
            <a:ext cx="8375683" cy="2100487"/>
          </a:xfrm>
          <a:prstGeom prst="roundRect">
            <a:avLst>
              <a:gd name="adj" fmla="val 16667"/>
            </a:avLst>
          </a:prstGeom>
          <a:solidFill>
            <a:srgbClr val="FDEAEB"/>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6" name="Google Shape;27161;p42">
            <a:extLst>
              <a:ext uri="{FF2B5EF4-FFF2-40B4-BE49-F238E27FC236}">
                <a16:creationId xmlns:a16="http://schemas.microsoft.com/office/drawing/2014/main" id="{AB80CA16-7075-CA4A-B408-30470890F2D2}"/>
              </a:ext>
            </a:extLst>
          </p:cNvPr>
          <p:cNvSpPr txBox="1"/>
          <p:nvPr/>
        </p:nvSpPr>
        <p:spPr>
          <a:xfrm>
            <a:off x="3428999" y="3793696"/>
            <a:ext cx="8375651"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dirty="0">
                <a:solidFill>
                  <a:srgbClr val="0D0D0D"/>
                </a:solidFill>
                <a:latin typeface="Arial"/>
                <a:ea typeface="Arial"/>
                <a:cs typeface="Arial"/>
                <a:sym typeface="Arial"/>
              </a:rPr>
              <a:t>Weaknesses</a:t>
            </a:r>
            <a:endParaRPr dirty="0"/>
          </a:p>
        </p:txBody>
      </p:sp>
      <p:sp>
        <p:nvSpPr>
          <p:cNvPr id="27" name="Google Shape;27162;p42">
            <a:extLst>
              <a:ext uri="{FF2B5EF4-FFF2-40B4-BE49-F238E27FC236}">
                <a16:creationId xmlns:a16="http://schemas.microsoft.com/office/drawing/2014/main" id="{EA53EFE5-3DFC-A641-BC19-0BB36F7784D1}"/>
              </a:ext>
            </a:extLst>
          </p:cNvPr>
          <p:cNvSpPr txBox="1">
            <a:spLocks/>
          </p:cNvSpPr>
          <p:nvPr/>
        </p:nvSpPr>
        <p:spPr>
          <a:xfrm>
            <a:off x="3576918" y="4204208"/>
            <a:ext cx="8082745" cy="14435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1pPr>
            <a:lvl2pPr marL="914400" marR="0" lvl="1"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4pPr>
            <a:lvl5pPr marL="2286000" marR="0" lvl="4"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pPr marL="239395" indent="-239395">
              <a:buClr>
                <a:srgbClr val="0D0D0D"/>
              </a:buClr>
              <a:buSzPts val="1280"/>
            </a:pPr>
            <a:r>
              <a:rPr lang="en-GB" sz="1650" dirty="0">
                <a:solidFill>
                  <a:srgbClr val="0D0D0D"/>
                </a:solidFill>
              </a:rPr>
              <a:t>The full-backs can become isolated if the wingers are not disciplined in the defensive transition and when out of possession.</a:t>
            </a:r>
          </a:p>
          <a:p>
            <a:pPr marL="239395" indent="-239395">
              <a:buClr>
                <a:srgbClr val="0D0D0D"/>
              </a:buClr>
              <a:buSzPts val="1280"/>
            </a:pPr>
            <a:r>
              <a:rPr lang="en-GB" sz="1650" dirty="0">
                <a:solidFill>
                  <a:srgbClr val="0D0D0D"/>
                </a:solidFill>
              </a:rPr>
              <a:t>A lack of a ‘number 10’ can mean the supply from midfield to forwards becomes disjointed, a shift to 4-2-3-1 can stop this.</a:t>
            </a:r>
          </a:p>
          <a:p>
            <a:pPr marL="239395" indent="-239395">
              <a:buClr>
                <a:srgbClr val="0D0D0D"/>
              </a:buClr>
              <a:buSzPts val="1280"/>
            </a:pPr>
            <a:r>
              <a:rPr lang="en-GB" sz="1650" dirty="0">
                <a:solidFill>
                  <a:srgbClr val="0D0D0D"/>
                </a:solidFill>
              </a:rPr>
              <a:t>The </a:t>
            </a:r>
            <a:r>
              <a:rPr lang="en-GB" sz="1650" dirty="0" err="1">
                <a:solidFill>
                  <a:srgbClr val="0D0D0D"/>
                </a:solidFill>
              </a:rPr>
              <a:t>center</a:t>
            </a:r>
            <a:r>
              <a:rPr lang="en-GB" sz="1650" dirty="0">
                <a:solidFill>
                  <a:srgbClr val="0D0D0D"/>
                </a:solidFill>
              </a:rPr>
              <a:t> forward can become isolated if the team operates in a 4-5-1 low block when out-of-possession.</a:t>
            </a:r>
            <a:endParaRPr lang="en-GB" sz="1650" dirty="0"/>
          </a:p>
        </p:txBody>
      </p:sp>
      <p:sp>
        <p:nvSpPr>
          <p:cNvPr id="29" name="Google Shape;26913;p30">
            <a:hlinkClick r:id="rId4" action="ppaction://hlinksldjump"/>
            <a:extLst>
              <a:ext uri="{FF2B5EF4-FFF2-40B4-BE49-F238E27FC236}">
                <a16:creationId xmlns:a16="http://schemas.microsoft.com/office/drawing/2014/main" id="{6E1A7E58-AF7D-EE4D-8877-BDB67B6F5AB6}"/>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30" name="Google Shape;27038;p37">
            <a:hlinkClick r:id="rId5" action="ppaction://hlinksldjump"/>
            <a:extLst>
              <a:ext uri="{FF2B5EF4-FFF2-40B4-BE49-F238E27FC236}">
                <a16:creationId xmlns:a16="http://schemas.microsoft.com/office/drawing/2014/main" id="{DD41B112-AE1A-2444-B6F4-584D72217B53}"/>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31" name="Google Shape;27039;p37">
            <a:hlinkClick r:id="rId6" action="ppaction://hlinksldjump"/>
            <a:extLst>
              <a:ext uri="{FF2B5EF4-FFF2-40B4-BE49-F238E27FC236}">
                <a16:creationId xmlns:a16="http://schemas.microsoft.com/office/drawing/2014/main" id="{29B3ED98-4212-8C44-8ED6-9CDBA48915FA}"/>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32" name="Google Shape;27040;p37">
            <a:hlinkClick r:id="rId7" action="ppaction://hlinksldjump"/>
            <a:extLst>
              <a:ext uri="{FF2B5EF4-FFF2-40B4-BE49-F238E27FC236}">
                <a16:creationId xmlns:a16="http://schemas.microsoft.com/office/drawing/2014/main" id="{202E284D-7301-8242-95ED-5C032C6834B8}"/>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3" name="Google Shape;27042;p37">
            <a:hlinkClick r:id="rId8" action="ppaction://hlinksldjump"/>
            <a:extLst>
              <a:ext uri="{FF2B5EF4-FFF2-40B4-BE49-F238E27FC236}">
                <a16:creationId xmlns:a16="http://schemas.microsoft.com/office/drawing/2014/main" id="{C0A651B9-2ADF-6940-AEF4-BA368EA74FC7}"/>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4" name="Google Shape;27043;p37">
            <a:hlinkClick r:id="rId9" action="ppaction://hlinksldjump"/>
            <a:extLst>
              <a:ext uri="{FF2B5EF4-FFF2-40B4-BE49-F238E27FC236}">
                <a16:creationId xmlns:a16="http://schemas.microsoft.com/office/drawing/2014/main" id="{FC117B2A-7E20-A34E-B541-712A6A1AD842}"/>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5" name="Google Shape;27039;p37">
            <a:hlinkClick r:id="rId10" action="ppaction://hlinksldjump"/>
            <a:extLst>
              <a:ext uri="{FF2B5EF4-FFF2-40B4-BE49-F238E27FC236}">
                <a16:creationId xmlns:a16="http://schemas.microsoft.com/office/drawing/2014/main" id="{87858EEB-BD04-EB4F-8B32-9769C45D12DB}"/>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6" name="Google Shape;27041;p37">
            <a:hlinkClick r:id="rId11" action="ppaction://hlinksldjump"/>
            <a:extLst>
              <a:ext uri="{FF2B5EF4-FFF2-40B4-BE49-F238E27FC236}">
                <a16:creationId xmlns:a16="http://schemas.microsoft.com/office/drawing/2014/main" id="{5077D3A7-5E43-4741-A134-D51F8FC07D99}"/>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37" name="Picture 2">
            <a:extLst>
              <a:ext uri="{FF2B5EF4-FFF2-40B4-BE49-F238E27FC236}">
                <a16:creationId xmlns:a16="http://schemas.microsoft.com/office/drawing/2014/main" id="{CFA5EB03-5B71-8B49-9894-46FFCEEBE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3"/>
            <a:extLst>
              <a:ext uri="{FF2B5EF4-FFF2-40B4-BE49-F238E27FC236}">
                <a16:creationId xmlns:a16="http://schemas.microsoft.com/office/drawing/2014/main" id="{1E66B565-AB65-6A4E-98E3-BBBB0227A193}"/>
              </a:ext>
            </a:extLst>
          </p:cNvPr>
          <p:cNvPicPr>
            <a:picLocks noChangeAspect="1"/>
          </p:cNvPicPr>
          <p:nvPr/>
        </p:nvPicPr>
        <p:blipFill rotWithShape="1">
          <a:blip r:embed="rId14"/>
          <a:srcRect r="62237" b="6290"/>
          <a:stretch/>
        </p:blipFill>
        <p:spPr>
          <a:xfrm>
            <a:off x="387317" y="1328513"/>
            <a:ext cx="2311532" cy="4493713"/>
          </a:xfrm>
          <a:prstGeom prst="rect">
            <a:avLst/>
          </a:prstGeom>
        </p:spPr>
      </p:pic>
    </p:spTree>
    <p:extLst>
      <p:ext uri="{BB962C8B-B14F-4D97-AF65-F5344CB8AC3E}">
        <p14:creationId xmlns:p14="http://schemas.microsoft.com/office/powerpoint/2010/main" val="11495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7205" name="Google Shape;27205;p44"/>
          <p:cNvSpPr txBox="1">
            <a:spLocks noGrp="1"/>
          </p:cNvSpPr>
          <p:nvPr>
            <p:ph type="body" idx="2"/>
          </p:nvPr>
        </p:nvSpPr>
        <p:spPr>
          <a:xfrm>
            <a:off x="394864" y="575734"/>
            <a:ext cx="11344800" cy="270900"/>
          </a:xfrm>
          <a:prstGeom prst="rect">
            <a:avLst/>
          </a:prstGeom>
          <a:noFill/>
          <a:ln>
            <a:noFill/>
          </a:ln>
        </p:spPr>
        <p:txBody>
          <a:bodyPr spcFirstLastPara="1" wrap="square" lIns="0" tIns="0" rIns="0" bIns="0" anchor="t" anchorCtr="0">
            <a:noAutofit/>
          </a:bodyPr>
          <a:lstStyle/>
          <a:p>
            <a:pPr marL="0" indent="0">
              <a:spcBef>
                <a:spcPts val="0"/>
              </a:spcBef>
            </a:pPr>
            <a:r>
              <a:rPr lang="en-GB" sz="1800" dirty="0"/>
              <a:t>Analysis of the Passing Networks for Palace’s Starting XIs in each game</a:t>
            </a:r>
          </a:p>
        </p:txBody>
      </p:sp>
      <p:sp>
        <p:nvSpPr>
          <p:cNvPr id="27207" name="Google Shape;27207;p44"/>
          <p:cNvSpPr txBox="1">
            <a:spLocks noGrp="1"/>
          </p:cNvSpPr>
          <p:nvPr>
            <p:ph type="body" idx="4"/>
          </p:nvPr>
        </p:nvSpPr>
        <p:spPr>
          <a:xfrm>
            <a:off x="387350" y="5904868"/>
            <a:ext cx="11417400" cy="212409"/>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Passing Networks Tableau Dashboard: </a:t>
            </a:r>
            <a:r>
              <a:rPr lang="en-GB" sz="900" dirty="0">
                <a:hlinkClick r:id="rId3"/>
              </a:rPr>
              <a:t>public.tableau.com/app/profile/edd.webster/viz/EddWebsterWatfordF_C_-CrystalPalaceAnalysisandDashboard/PassingNetworkDashboard</a:t>
            </a:r>
            <a:r>
              <a:rPr lang="en-GB" sz="900" dirty="0"/>
              <a:t>.</a:t>
            </a:r>
          </a:p>
        </p:txBody>
      </p:sp>
      <p:sp>
        <p:nvSpPr>
          <p:cNvPr id="27208" name="Google Shape;27208;p44"/>
          <p:cNvSpPr txBox="1">
            <a:spLocks noGrp="1"/>
          </p:cNvSpPr>
          <p:nvPr>
            <p:ph type="body" idx="3"/>
          </p:nvPr>
        </p:nvSpPr>
        <p:spPr>
          <a:xfrm>
            <a:off x="387350" y="164638"/>
            <a:ext cx="11352313"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The </a:t>
            </a:r>
            <a:r>
              <a:rPr lang="en-GB" sz="2800" dirty="0" err="1"/>
              <a:t>Center</a:t>
            </a:r>
            <a:r>
              <a:rPr lang="en-GB" sz="2800" dirty="0"/>
              <a:t> Backs Like to Get the Ball Forward to the Wingers</a:t>
            </a:r>
          </a:p>
        </p:txBody>
      </p:sp>
      <p:pic>
        <p:nvPicPr>
          <p:cNvPr id="3" name="Picture 2">
            <a:extLst>
              <a:ext uri="{FF2B5EF4-FFF2-40B4-BE49-F238E27FC236}">
                <a16:creationId xmlns:a16="http://schemas.microsoft.com/office/drawing/2014/main" id="{D39F9715-EB45-B642-8387-6C446B54506D}"/>
              </a:ext>
            </a:extLst>
          </p:cNvPr>
          <p:cNvPicPr>
            <a:picLocks noChangeAspect="1"/>
          </p:cNvPicPr>
          <p:nvPr/>
        </p:nvPicPr>
        <p:blipFill>
          <a:blip r:embed="rId4"/>
          <a:stretch>
            <a:fillRect/>
          </a:stretch>
        </p:blipFill>
        <p:spPr>
          <a:xfrm>
            <a:off x="7506329" y="5617010"/>
            <a:ext cx="3265779" cy="212408"/>
          </a:xfrm>
          <a:prstGeom prst="rect">
            <a:avLst/>
          </a:prstGeom>
        </p:spPr>
      </p:pic>
      <p:pic>
        <p:nvPicPr>
          <p:cNvPr id="6" name="Picture 5">
            <a:extLst>
              <a:ext uri="{FF2B5EF4-FFF2-40B4-BE49-F238E27FC236}">
                <a16:creationId xmlns:a16="http://schemas.microsoft.com/office/drawing/2014/main" id="{E5943A62-03FA-644F-A9BB-37362CE126D0}"/>
              </a:ext>
            </a:extLst>
          </p:cNvPr>
          <p:cNvPicPr>
            <a:picLocks noChangeAspect="1"/>
          </p:cNvPicPr>
          <p:nvPr/>
        </p:nvPicPr>
        <p:blipFill>
          <a:blip r:embed="rId5"/>
          <a:stretch>
            <a:fillRect/>
          </a:stretch>
        </p:blipFill>
        <p:spPr>
          <a:xfrm>
            <a:off x="1419892" y="5635263"/>
            <a:ext cx="3817727" cy="209909"/>
          </a:xfrm>
          <a:prstGeom prst="rect">
            <a:avLst/>
          </a:prstGeom>
        </p:spPr>
      </p:pic>
      <p:sp>
        <p:nvSpPr>
          <p:cNvPr id="15" name="Google Shape;26913;p30">
            <a:hlinkClick r:id="rId6" action="ppaction://hlinksldjump"/>
            <a:extLst>
              <a:ext uri="{FF2B5EF4-FFF2-40B4-BE49-F238E27FC236}">
                <a16:creationId xmlns:a16="http://schemas.microsoft.com/office/drawing/2014/main" id="{D890A160-BB7B-B946-90A3-EC2D92F4C986}"/>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6" name="Google Shape;27038;p37">
            <a:hlinkClick r:id="rId7" action="ppaction://hlinksldjump"/>
            <a:extLst>
              <a:ext uri="{FF2B5EF4-FFF2-40B4-BE49-F238E27FC236}">
                <a16:creationId xmlns:a16="http://schemas.microsoft.com/office/drawing/2014/main" id="{73590459-FFAD-D847-8316-B81AEE449C0F}"/>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7" name="Google Shape;27039;p37">
            <a:hlinkClick r:id="rId8" action="ppaction://hlinksldjump"/>
            <a:extLst>
              <a:ext uri="{FF2B5EF4-FFF2-40B4-BE49-F238E27FC236}">
                <a16:creationId xmlns:a16="http://schemas.microsoft.com/office/drawing/2014/main" id="{CB024C55-2194-1B49-A760-7753AFDFC30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0" name="Google Shape;27040;p37">
            <a:hlinkClick r:id="rId9" action="ppaction://hlinksldjump"/>
            <a:extLst>
              <a:ext uri="{FF2B5EF4-FFF2-40B4-BE49-F238E27FC236}">
                <a16:creationId xmlns:a16="http://schemas.microsoft.com/office/drawing/2014/main" id="{575ADD5F-7FD0-FE4C-9DA6-64D672FFB01C}"/>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1" name="Google Shape;27042;p37">
            <a:hlinkClick r:id="rId10" action="ppaction://hlinksldjump"/>
            <a:extLst>
              <a:ext uri="{FF2B5EF4-FFF2-40B4-BE49-F238E27FC236}">
                <a16:creationId xmlns:a16="http://schemas.microsoft.com/office/drawing/2014/main" id="{E0EAC984-8C47-8443-8B9F-8F08B0D26DF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2" name="Google Shape;27043;p37">
            <a:hlinkClick r:id="rId11" action="ppaction://hlinksldjump"/>
            <a:extLst>
              <a:ext uri="{FF2B5EF4-FFF2-40B4-BE49-F238E27FC236}">
                <a16:creationId xmlns:a16="http://schemas.microsoft.com/office/drawing/2014/main" id="{F6222B93-E1F2-744E-A2DB-BD82F5DFBA2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3" name="Google Shape;27039;p37">
            <a:hlinkClick r:id="rId12" action="ppaction://hlinksldjump"/>
            <a:extLst>
              <a:ext uri="{FF2B5EF4-FFF2-40B4-BE49-F238E27FC236}">
                <a16:creationId xmlns:a16="http://schemas.microsoft.com/office/drawing/2014/main" id="{E5477672-F8B6-B540-9D20-A0D0632642B1}"/>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4" name="Google Shape;27041;p37">
            <a:hlinkClick r:id="rId13" action="ppaction://hlinksldjump"/>
            <a:extLst>
              <a:ext uri="{FF2B5EF4-FFF2-40B4-BE49-F238E27FC236}">
                <a16:creationId xmlns:a16="http://schemas.microsoft.com/office/drawing/2014/main" id="{1BD385FF-7EB8-3345-869A-91A6804E2AF1}"/>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6" name="Picture 2">
            <a:extLst>
              <a:ext uri="{FF2B5EF4-FFF2-40B4-BE49-F238E27FC236}">
                <a16:creationId xmlns:a16="http://schemas.microsoft.com/office/drawing/2014/main" id="{A1C986E7-03E2-BE49-9CC0-68CF04E010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3"/>
            <a:extLst>
              <a:ext uri="{FF2B5EF4-FFF2-40B4-BE49-F238E27FC236}">
                <a16:creationId xmlns:a16="http://schemas.microsoft.com/office/drawing/2014/main" id="{727B04F2-589E-764C-B37E-D9FB23FD747C}"/>
              </a:ext>
            </a:extLst>
          </p:cNvPr>
          <p:cNvPicPr>
            <a:picLocks noChangeAspect="1"/>
          </p:cNvPicPr>
          <p:nvPr/>
        </p:nvPicPr>
        <p:blipFill>
          <a:blip r:embed="rId15"/>
          <a:stretch>
            <a:fillRect/>
          </a:stretch>
        </p:blipFill>
        <p:spPr>
          <a:xfrm>
            <a:off x="2234799" y="1233980"/>
            <a:ext cx="2187911" cy="4321666"/>
          </a:xfrm>
          <a:prstGeom prst="rect">
            <a:avLst/>
          </a:prstGeom>
        </p:spPr>
      </p:pic>
      <p:pic>
        <p:nvPicPr>
          <p:cNvPr id="32" name="Picture 31">
            <a:hlinkClick r:id="rId3"/>
            <a:extLst>
              <a:ext uri="{FF2B5EF4-FFF2-40B4-BE49-F238E27FC236}">
                <a16:creationId xmlns:a16="http://schemas.microsoft.com/office/drawing/2014/main" id="{941B5D4F-E01E-B148-BE1E-A450C513F91B}"/>
              </a:ext>
            </a:extLst>
          </p:cNvPr>
          <p:cNvPicPr>
            <a:picLocks noChangeAspect="1"/>
          </p:cNvPicPr>
          <p:nvPr/>
        </p:nvPicPr>
        <p:blipFill>
          <a:blip r:embed="rId16"/>
          <a:stretch>
            <a:fillRect/>
          </a:stretch>
        </p:blipFill>
        <p:spPr>
          <a:xfrm>
            <a:off x="8045263" y="1238844"/>
            <a:ext cx="2187911" cy="4300377"/>
          </a:xfrm>
          <a:prstGeom prst="rect">
            <a:avLst/>
          </a:prstGeom>
        </p:spPr>
      </p:pic>
    </p:spTree>
    <p:extLst>
      <p:ext uri="{BB962C8B-B14F-4D97-AF65-F5344CB8AC3E}">
        <p14:creationId xmlns:p14="http://schemas.microsoft.com/office/powerpoint/2010/main" val="359111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27205" name="Google Shape;27205;p44"/>
          <p:cNvSpPr txBox="1">
            <a:spLocks noGrp="1"/>
          </p:cNvSpPr>
          <p:nvPr>
            <p:ph type="body" idx="2"/>
          </p:nvPr>
        </p:nvSpPr>
        <p:spPr>
          <a:xfrm>
            <a:off x="394863" y="566854"/>
            <a:ext cx="11716687" cy="27978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800" dirty="0"/>
              <a:t>Measuring the Shots, Goals, and xG per Shot of Palace’s most attacking players, including the shot locations</a:t>
            </a:r>
          </a:p>
        </p:txBody>
      </p:sp>
      <p:sp>
        <p:nvSpPr>
          <p:cNvPr id="27207" name="Google Shape;27207;p44"/>
          <p:cNvSpPr txBox="1">
            <a:spLocks noGrp="1"/>
          </p:cNvSpPr>
          <p:nvPr>
            <p:ph type="body" idx="4"/>
          </p:nvPr>
        </p:nvSpPr>
        <p:spPr>
          <a:xfrm>
            <a:off x="387349" y="5700333"/>
            <a:ext cx="11511001" cy="416945"/>
          </a:xfrm>
          <a:prstGeom prst="rect">
            <a:avLst/>
          </a:prstGeom>
          <a:noFill/>
          <a:ln>
            <a:noFill/>
          </a:ln>
        </p:spPr>
        <p:txBody>
          <a:bodyPr spcFirstLastPara="1" wrap="square" lIns="0" tIns="0" rIns="0" bIns="0" anchor="b" anchorCtr="0">
            <a:noAutofit/>
          </a:bodyPr>
          <a:lstStyle/>
          <a:p>
            <a:pPr marL="0" indent="0">
              <a:buClr>
                <a:srgbClr val="7F7F7F"/>
              </a:buClr>
              <a:buSzPts val="900"/>
            </a:pPr>
            <a:r>
              <a:rPr lang="en-GB" sz="900" dirty="0"/>
              <a:t>Visualisations created in the Team Chance Creation Analysis Dashboard: </a:t>
            </a:r>
            <a:r>
              <a:rPr lang="en-GB" sz="900" dirty="0">
                <a:hlinkClick r:id="rId3"/>
              </a:rPr>
              <a:t>public.tableau.com/app/profile/edd.webster/viz/EddWebsterWatfordF_C_-CrystalPalaceAnalysisandDashboard/TeamChanceCreationAnalysisDashboard</a:t>
            </a:r>
            <a:r>
              <a:rPr lang="en-GB" sz="900" dirty="0"/>
              <a:t> </a:t>
            </a:r>
          </a:p>
          <a:p>
            <a:pPr marL="0" indent="0">
              <a:buClr>
                <a:srgbClr val="7F7F7F"/>
              </a:buClr>
              <a:buSzPts val="900"/>
            </a:pPr>
            <a:r>
              <a:rPr lang="en-GB" sz="900" baseline="30000" dirty="0"/>
              <a:t>`</a:t>
            </a:r>
            <a:r>
              <a:rPr lang="en-GB" sz="900" dirty="0"/>
              <a:t>xG explained by FBref: </a:t>
            </a:r>
            <a:r>
              <a:rPr lang="en-GB" sz="900" u="sng" dirty="0">
                <a:solidFill>
                  <a:schemeClr val="hlink"/>
                </a:solidFill>
                <a:hlinkClick r:id="rId4"/>
              </a:rPr>
              <a:t>fbref.com/en/expected-goals-model-explained/</a:t>
            </a:r>
            <a:endParaRPr lang="en-GB" sz="900" dirty="0"/>
          </a:p>
          <a:p>
            <a:pPr marL="0" lvl="0" indent="0">
              <a:buClr>
                <a:srgbClr val="7F7F7F"/>
              </a:buClr>
              <a:buSzPts val="900"/>
            </a:pPr>
            <a:r>
              <a:rPr lang="en-GB" sz="900" dirty="0"/>
              <a:t>Expected Goals model trained on the Event data of Premier League shots between 2009/10-2020/21.</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Zaha, </a:t>
            </a:r>
            <a:r>
              <a:rPr lang="en-GB" sz="2800" dirty="0" err="1"/>
              <a:t>Schlupp</a:t>
            </a:r>
            <a:r>
              <a:rPr lang="en-GB" sz="2800" dirty="0"/>
              <a:t>, and </a:t>
            </a:r>
            <a:r>
              <a:rPr lang="en-GB" sz="2800" dirty="0" err="1"/>
              <a:t>Olise</a:t>
            </a:r>
            <a:r>
              <a:rPr lang="en-GB" sz="2800" dirty="0"/>
              <a:t> Shared Crystal Palace’s Three Goals</a:t>
            </a:r>
          </a:p>
        </p:txBody>
      </p:sp>
      <p:pic>
        <p:nvPicPr>
          <p:cNvPr id="3" name="Picture 2">
            <a:hlinkClick r:id="rId3"/>
            <a:extLst>
              <a:ext uri="{FF2B5EF4-FFF2-40B4-BE49-F238E27FC236}">
                <a16:creationId xmlns:a16="http://schemas.microsoft.com/office/drawing/2014/main" id="{2304AA8F-9604-D049-AC26-79557D8F3E37}"/>
              </a:ext>
            </a:extLst>
          </p:cNvPr>
          <p:cNvPicPr>
            <a:picLocks noChangeAspect="1"/>
          </p:cNvPicPr>
          <p:nvPr/>
        </p:nvPicPr>
        <p:blipFill>
          <a:blip r:embed="rId5"/>
          <a:stretch>
            <a:fillRect/>
          </a:stretch>
        </p:blipFill>
        <p:spPr>
          <a:xfrm>
            <a:off x="322264" y="1313974"/>
            <a:ext cx="11417400" cy="4244164"/>
          </a:xfrm>
          <a:prstGeom prst="rect">
            <a:avLst/>
          </a:prstGeom>
        </p:spPr>
      </p:pic>
      <p:sp>
        <p:nvSpPr>
          <p:cNvPr id="10" name="Google Shape;26913;p30">
            <a:hlinkClick r:id="rId6" action="ppaction://hlinksldjump"/>
            <a:extLst>
              <a:ext uri="{FF2B5EF4-FFF2-40B4-BE49-F238E27FC236}">
                <a16:creationId xmlns:a16="http://schemas.microsoft.com/office/drawing/2014/main" id="{958D775F-5FDE-8144-B30B-96C7CA593F3B}"/>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7" action="ppaction://hlinksldjump"/>
            <a:extLst>
              <a:ext uri="{FF2B5EF4-FFF2-40B4-BE49-F238E27FC236}">
                <a16:creationId xmlns:a16="http://schemas.microsoft.com/office/drawing/2014/main" id="{F5C53147-78E0-4D47-8B62-87585426C03C}"/>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8" action="ppaction://hlinksldjump"/>
            <a:extLst>
              <a:ext uri="{FF2B5EF4-FFF2-40B4-BE49-F238E27FC236}">
                <a16:creationId xmlns:a16="http://schemas.microsoft.com/office/drawing/2014/main" id="{F671AECD-0EEC-324D-B180-6D412E42CEBF}"/>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9" action="ppaction://hlinksldjump"/>
            <a:extLst>
              <a:ext uri="{FF2B5EF4-FFF2-40B4-BE49-F238E27FC236}">
                <a16:creationId xmlns:a16="http://schemas.microsoft.com/office/drawing/2014/main" id="{27D72AC1-AEB3-494C-851F-90923B06B2AE}"/>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10" action="ppaction://hlinksldjump"/>
            <a:extLst>
              <a:ext uri="{FF2B5EF4-FFF2-40B4-BE49-F238E27FC236}">
                <a16:creationId xmlns:a16="http://schemas.microsoft.com/office/drawing/2014/main" id="{0D9E5D20-4E01-6541-BE02-E70A754078B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11" action="ppaction://hlinksldjump"/>
            <a:extLst>
              <a:ext uri="{FF2B5EF4-FFF2-40B4-BE49-F238E27FC236}">
                <a16:creationId xmlns:a16="http://schemas.microsoft.com/office/drawing/2014/main" id="{EB06F0D6-B6CA-EA4F-B6F0-FB38CA218227}"/>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12" action="ppaction://hlinksldjump"/>
            <a:extLst>
              <a:ext uri="{FF2B5EF4-FFF2-40B4-BE49-F238E27FC236}">
                <a16:creationId xmlns:a16="http://schemas.microsoft.com/office/drawing/2014/main" id="{0C73EBDD-449B-E848-9D72-77F4F3B1141F}"/>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3" action="ppaction://hlinksldjump"/>
            <a:extLst>
              <a:ext uri="{FF2B5EF4-FFF2-40B4-BE49-F238E27FC236}">
                <a16:creationId xmlns:a16="http://schemas.microsoft.com/office/drawing/2014/main" id="{979949B0-7BF6-8B43-940F-30CEB40E9F60}"/>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18" name="Picture 2">
            <a:extLst>
              <a:ext uri="{FF2B5EF4-FFF2-40B4-BE49-F238E27FC236}">
                <a16:creationId xmlns:a16="http://schemas.microsoft.com/office/drawing/2014/main" id="{9F8E58ED-0AED-1043-9D42-304BE49A14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5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27205" name="Google Shape;27205;p44"/>
          <p:cNvSpPr txBox="1">
            <a:spLocks noGrp="1"/>
          </p:cNvSpPr>
          <p:nvPr>
            <p:ph type="body" idx="2"/>
          </p:nvPr>
        </p:nvSpPr>
        <p:spPr>
          <a:xfrm>
            <a:off x="394863" y="566854"/>
            <a:ext cx="11716687" cy="27978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900" dirty="0"/>
              <a:t>Measuring the creation of attacking chances using Expected Threat (xT) of the midfielders and forwards</a:t>
            </a:r>
          </a:p>
        </p:txBody>
      </p:sp>
      <p:sp>
        <p:nvSpPr>
          <p:cNvPr id="27207" name="Google Shape;27207;p44"/>
          <p:cNvSpPr txBox="1">
            <a:spLocks noGrp="1"/>
          </p:cNvSpPr>
          <p:nvPr>
            <p:ph type="body" idx="4"/>
          </p:nvPr>
        </p:nvSpPr>
        <p:spPr>
          <a:xfrm>
            <a:off x="387350" y="5828388"/>
            <a:ext cx="11417400" cy="288889"/>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xT Analysis Tableau Dashboard: </a:t>
            </a:r>
            <a:r>
              <a:rPr lang="en-GB" sz="900" dirty="0">
                <a:hlinkClick r:id="rId3"/>
              </a:rPr>
              <a:t>public.tableau.com/app/profile/edd.webster/viz/EddWebsterWatfordF_C_-CrystalPalaceAnalysisandDashboard/xTAnalysisDashboard</a:t>
            </a:r>
            <a:r>
              <a:rPr lang="en-GB" sz="900" dirty="0"/>
              <a:t>.</a:t>
            </a:r>
          </a:p>
          <a:p>
            <a:pPr marL="0" lvl="0" indent="0" algn="l" rtl="0">
              <a:spcBef>
                <a:spcPts val="0"/>
              </a:spcBef>
              <a:spcAft>
                <a:spcPts val="0"/>
              </a:spcAft>
              <a:buClr>
                <a:srgbClr val="7F7F7F"/>
              </a:buClr>
              <a:buSzPts val="900"/>
              <a:buNone/>
            </a:pPr>
            <a:r>
              <a:rPr lang="en-GB" sz="900" dirty="0"/>
              <a:t>Expected Threat (xT) calculated from the Event data.</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700" dirty="0"/>
              <a:t>Gallagher and Zaha Posed Palace’s Greatest Threat Going Forwards</a:t>
            </a:r>
          </a:p>
        </p:txBody>
      </p:sp>
      <p:pic>
        <p:nvPicPr>
          <p:cNvPr id="6" name="Picture 5">
            <a:hlinkClick r:id="rId3"/>
            <a:extLst>
              <a:ext uri="{FF2B5EF4-FFF2-40B4-BE49-F238E27FC236}">
                <a16:creationId xmlns:a16="http://schemas.microsoft.com/office/drawing/2014/main" id="{A041472C-ED1E-AA4C-A20B-F06800F16CDA}"/>
              </a:ext>
            </a:extLst>
          </p:cNvPr>
          <p:cNvPicPr>
            <a:picLocks noChangeAspect="1"/>
          </p:cNvPicPr>
          <p:nvPr/>
        </p:nvPicPr>
        <p:blipFill>
          <a:blip r:embed="rId4"/>
          <a:stretch>
            <a:fillRect/>
          </a:stretch>
        </p:blipFill>
        <p:spPr>
          <a:xfrm>
            <a:off x="1080663" y="3658480"/>
            <a:ext cx="5212561" cy="2119000"/>
          </a:xfrm>
          <a:prstGeom prst="rect">
            <a:avLst/>
          </a:prstGeom>
        </p:spPr>
      </p:pic>
      <p:pic>
        <p:nvPicPr>
          <p:cNvPr id="9" name="Picture 8">
            <a:hlinkClick r:id="rId3"/>
            <a:extLst>
              <a:ext uri="{FF2B5EF4-FFF2-40B4-BE49-F238E27FC236}">
                <a16:creationId xmlns:a16="http://schemas.microsoft.com/office/drawing/2014/main" id="{C6F0DA06-F2C5-2843-881A-042E52AC92A6}"/>
              </a:ext>
            </a:extLst>
          </p:cNvPr>
          <p:cNvPicPr>
            <a:picLocks noChangeAspect="1"/>
          </p:cNvPicPr>
          <p:nvPr/>
        </p:nvPicPr>
        <p:blipFill>
          <a:blip r:embed="rId5"/>
          <a:stretch>
            <a:fillRect/>
          </a:stretch>
        </p:blipFill>
        <p:spPr>
          <a:xfrm>
            <a:off x="1088175" y="1314119"/>
            <a:ext cx="5212562" cy="2119000"/>
          </a:xfrm>
          <a:prstGeom prst="rect">
            <a:avLst/>
          </a:prstGeom>
        </p:spPr>
      </p:pic>
      <p:pic>
        <p:nvPicPr>
          <p:cNvPr id="19" name="Picture 18">
            <a:hlinkClick r:id="rId3"/>
            <a:extLst>
              <a:ext uri="{FF2B5EF4-FFF2-40B4-BE49-F238E27FC236}">
                <a16:creationId xmlns:a16="http://schemas.microsoft.com/office/drawing/2014/main" id="{79D87527-06CD-1D44-9251-B1F55687F289}"/>
              </a:ext>
            </a:extLst>
          </p:cNvPr>
          <p:cNvPicPr>
            <a:picLocks noChangeAspect="1"/>
          </p:cNvPicPr>
          <p:nvPr/>
        </p:nvPicPr>
        <p:blipFill>
          <a:blip r:embed="rId6"/>
          <a:stretch>
            <a:fillRect/>
          </a:stretch>
        </p:blipFill>
        <p:spPr>
          <a:xfrm>
            <a:off x="6626840" y="1314119"/>
            <a:ext cx="4476985" cy="2119000"/>
          </a:xfrm>
          <a:prstGeom prst="rect">
            <a:avLst/>
          </a:prstGeom>
        </p:spPr>
      </p:pic>
      <p:pic>
        <p:nvPicPr>
          <p:cNvPr id="21" name="Picture 20">
            <a:hlinkClick r:id="rId3"/>
            <a:extLst>
              <a:ext uri="{FF2B5EF4-FFF2-40B4-BE49-F238E27FC236}">
                <a16:creationId xmlns:a16="http://schemas.microsoft.com/office/drawing/2014/main" id="{ACC662D0-57C7-B941-A797-9E774C51BF7C}"/>
              </a:ext>
            </a:extLst>
          </p:cNvPr>
          <p:cNvPicPr>
            <a:picLocks noChangeAspect="1"/>
          </p:cNvPicPr>
          <p:nvPr/>
        </p:nvPicPr>
        <p:blipFill>
          <a:blip r:embed="rId7"/>
          <a:stretch>
            <a:fillRect/>
          </a:stretch>
        </p:blipFill>
        <p:spPr>
          <a:xfrm>
            <a:off x="6626840" y="3653633"/>
            <a:ext cx="4476984" cy="2119000"/>
          </a:xfrm>
          <a:prstGeom prst="rect">
            <a:avLst/>
          </a:prstGeom>
        </p:spPr>
      </p:pic>
      <p:sp>
        <p:nvSpPr>
          <p:cNvPr id="26" name="Google Shape;26913;p30">
            <a:hlinkClick r:id="rId8" action="ppaction://hlinksldjump"/>
            <a:extLst>
              <a:ext uri="{FF2B5EF4-FFF2-40B4-BE49-F238E27FC236}">
                <a16:creationId xmlns:a16="http://schemas.microsoft.com/office/drawing/2014/main" id="{6B24B5A2-62BB-164D-9F0E-F0332E923920}"/>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7" name="Google Shape;27038;p37">
            <a:hlinkClick r:id="rId9" action="ppaction://hlinksldjump"/>
            <a:extLst>
              <a:ext uri="{FF2B5EF4-FFF2-40B4-BE49-F238E27FC236}">
                <a16:creationId xmlns:a16="http://schemas.microsoft.com/office/drawing/2014/main" id="{5B6B3D8C-6199-BC4E-AA81-6304B61B7EBA}"/>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8" name="Google Shape;27039;p37">
            <a:hlinkClick r:id="rId10" action="ppaction://hlinksldjump"/>
            <a:extLst>
              <a:ext uri="{FF2B5EF4-FFF2-40B4-BE49-F238E27FC236}">
                <a16:creationId xmlns:a16="http://schemas.microsoft.com/office/drawing/2014/main" id="{C555CC4C-4DF8-E741-B770-C99FA229A46F}"/>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9" name="Google Shape;27040;p37">
            <a:hlinkClick r:id="rId11" action="ppaction://hlinksldjump"/>
            <a:extLst>
              <a:ext uri="{FF2B5EF4-FFF2-40B4-BE49-F238E27FC236}">
                <a16:creationId xmlns:a16="http://schemas.microsoft.com/office/drawing/2014/main" id="{66C7F686-DB0D-AE47-949F-423FEF2B4F8C}"/>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0" name="Google Shape;27042;p37">
            <a:hlinkClick r:id="rId12" action="ppaction://hlinksldjump"/>
            <a:extLst>
              <a:ext uri="{FF2B5EF4-FFF2-40B4-BE49-F238E27FC236}">
                <a16:creationId xmlns:a16="http://schemas.microsoft.com/office/drawing/2014/main" id="{0293A5D6-143A-C04B-A4EC-EF299A04D51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1" name="Google Shape;27043;p37">
            <a:hlinkClick r:id="rId13" action="ppaction://hlinksldjump"/>
            <a:extLst>
              <a:ext uri="{FF2B5EF4-FFF2-40B4-BE49-F238E27FC236}">
                <a16:creationId xmlns:a16="http://schemas.microsoft.com/office/drawing/2014/main" id="{765ADF22-A6DA-C84E-9D8D-A34BD6285400}"/>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2" name="Google Shape;27039;p37">
            <a:hlinkClick r:id="rId14" action="ppaction://hlinksldjump"/>
            <a:extLst>
              <a:ext uri="{FF2B5EF4-FFF2-40B4-BE49-F238E27FC236}">
                <a16:creationId xmlns:a16="http://schemas.microsoft.com/office/drawing/2014/main" id="{F948884C-8ADB-2249-8271-A9BF355F10DD}"/>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3" name="Google Shape;27041;p37">
            <a:hlinkClick r:id="rId15" action="ppaction://hlinksldjump"/>
            <a:extLst>
              <a:ext uri="{FF2B5EF4-FFF2-40B4-BE49-F238E27FC236}">
                <a16:creationId xmlns:a16="http://schemas.microsoft.com/office/drawing/2014/main" id="{0A60D441-D53B-BB4C-B5E3-9835772B84A9}"/>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34" name="Picture 2">
            <a:extLst>
              <a:ext uri="{FF2B5EF4-FFF2-40B4-BE49-F238E27FC236}">
                <a16:creationId xmlns:a16="http://schemas.microsoft.com/office/drawing/2014/main" id="{9ED7F73D-6166-E944-876A-5D37288D22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03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27205" name="Google Shape;27205;p44"/>
          <p:cNvSpPr txBox="1">
            <a:spLocks noGrp="1"/>
          </p:cNvSpPr>
          <p:nvPr>
            <p:ph type="body" idx="2"/>
          </p:nvPr>
        </p:nvSpPr>
        <p:spPr>
          <a:xfrm>
            <a:off x="394864" y="568834"/>
            <a:ext cx="11417300" cy="27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800" dirty="0"/>
              <a:t>Analysing the touches of Palace’s players to watch, with the attacking threat coming from the flanks</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Touch Heat Map Tableau Dashboard: </a:t>
            </a:r>
            <a:r>
              <a:rPr lang="en-GB" sz="900" dirty="0">
                <a:hlinkClick r:id="rId3"/>
              </a:rPr>
              <a:t>public.tableau.com/app/profile/edd.webster/viz/EddWebsterWatfordF_C_-CrystalPalaceAnalysisandDashboard/TouchMapDashboard</a:t>
            </a:r>
            <a:r>
              <a:rPr lang="en-GB" sz="900" dirty="0"/>
              <a:t>.</a:t>
            </a:r>
          </a:p>
        </p:txBody>
      </p:sp>
      <p:sp>
        <p:nvSpPr>
          <p:cNvPr id="27208" name="Google Shape;27208;p44"/>
          <p:cNvSpPr txBox="1">
            <a:spLocks noGrp="1"/>
          </p:cNvSpPr>
          <p:nvPr>
            <p:ph type="body" idx="3"/>
          </p:nvPr>
        </p:nvSpPr>
        <p:spPr>
          <a:xfrm>
            <a:off x="387351" y="164638"/>
            <a:ext cx="11535944"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200" dirty="0"/>
              <a:t>The Wingers Affect the Game Out Wide and Gallagher Works from the RHS of Midfield</a:t>
            </a:r>
          </a:p>
        </p:txBody>
      </p:sp>
      <p:pic>
        <p:nvPicPr>
          <p:cNvPr id="5" name="Picture 4">
            <a:hlinkClick r:id="rId3"/>
            <a:extLst>
              <a:ext uri="{FF2B5EF4-FFF2-40B4-BE49-F238E27FC236}">
                <a16:creationId xmlns:a16="http://schemas.microsoft.com/office/drawing/2014/main" id="{6959CBBF-DAB8-D04B-BB5E-684C9AE8D922}"/>
              </a:ext>
            </a:extLst>
          </p:cNvPr>
          <p:cNvPicPr>
            <a:picLocks noChangeAspect="1"/>
          </p:cNvPicPr>
          <p:nvPr/>
        </p:nvPicPr>
        <p:blipFill>
          <a:blip r:embed="rId4"/>
          <a:stretch>
            <a:fillRect/>
          </a:stretch>
        </p:blipFill>
        <p:spPr>
          <a:xfrm>
            <a:off x="7666391" y="1280856"/>
            <a:ext cx="2318936" cy="4625730"/>
          </a:xfrm>
          <a:prstGeom prst="rect">
            <a:avLst/>
          </a:prstGeom>
        </p:spPr>
      </p:pic>
      <p:pic>
        <p:nvPicPr>
          <p:cNvPr id="8" name="Picture 7">
            <a:hlinkClick r:id="rId3"/>
            <a:extLst>
              <a:ext uri="{FF2B5EF4-FFF2-40B4-BE49-F238E27FC236}">
                <a16:creationId xmlns:a16="http://schemas.microsoft.com/office/drawing/2014/main" id="{3EF2F505-8567-0A4A-BAC8-068C22DBEEC1}"/>
              </a:ext>
            </a:extLst>
          </p:cNvPr>
          <p:cNvPicPr>
            <a:picLocks noChangeAspect="1"/>
          </p:cNvPicPr>
          <p:nvPr/>
        </p:nvPicPr>
        <p:blipFill>
          <a:blip r:embed="rId5"/>
          <a:stretch>
            <a:fillRect/>
          </a:stretch>
        </p:blipFill>
        <p:spPr>
          <a:xfrm>
            <a:off x="2125991" y="1280856"/>
            <a:ext cx="2318936" cy="4625730"/>
          </a:xfrm>
          <a:prstGeom prst="rect">
            <a:avLst/>
          </a:prstGeom>
        </p:spPr>
      </p:pic>
      <p:pic>
        <p:nvPicPr>
          <p:cNvPr id="10" name="Picture 9">
            <a:hlinkClick r:id="rId3"/>
            <a:extLst>
              <a:ext uri="{FF2B5EF4-FFF2-40B4-BE49-F238E27FC236}">
                <a16:creationId xmlns:a16="http://schemas.microsoft.com/office/drawing/2014/main" id="{13A461E6-D584-E640-8463-18EA0E29C680}"/>
              </a:ext>
            </a:extLst>
          </p:cNvPr>
          <p:cNvPicPr>
            <a:picLocks noChangeAspect="1"/>
          </p:cNvPicPr>
          <p:nvPr/>
        </p:nvPicPr>
        <p:blipFill>
          <a:blip r:embed="rId6"/>
          <a:stretch>
            <a:fillRect/>
          </a:stretch>
        </p:blipFill>
        <p:spPr>
          <a:xfrm>
            <a:off x="4896191" y="1280856"/>
            <a:ext cx="2318936" cy="4625730"/>
          </a:xfrm>
          <a:prstGeom prst="rect">
            <a:avLst/>
          </a:prstGeom>
        </p:spPr>
      </p:pic>
      <p:sp>
        <p:nvSpPr>
          <p:cNvPr id="15" name="Google Shape;26913;p30">
            <a:hlinkClick r:id="rId7" action="ppaction://hlinksldjump"/>
            <a:extLst>
              <a:ext uri="{FF2B5EF4-FFF2-40B4-BE49-F238E27FC236}">
                <a16:creationId xmlns:a16="http://schemas.microsoft.com/office/drawing/2014/main" id="{1106F724-167A-E24F-A313-600CFC9099B9}"/>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6" name="Google Shape;27038;p37">
            <a:hlinkClick r:id="rId8" action="ppaction://hlinksldjump"/>
            <a:extLst>
              <a:ext uri="{FF2B5EF4-FFF2-40B4-BE49-F238E27FC236}">
                <a16:creationId xmlns:a16="http://schemas.microsoft.com/office/drawing/2014/main" id="{B7CC9C3C-129E-434F-84BA-3A0C1A3CDDA8}"/>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7" name="Google Shape;27039;p37">
            <a:hlinkClick r:id="rId9" action="ppaction://hlinksldjump"/>
            <a:extLst>
              <a:ext uri="{FF2B5EF4-FFF2-40B4-BE49-F238E27FC236}">
                <a16:creationId xmlns:a16="http://schemas.microsoft.com/office/drawing/2014/main" id="{20739A79-1AB1-6840-BC1F-2BEAB6DCA734}"/>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8" name="Google Shape;27040;p37">
            <a:hlinkClick r:id="rId10" action="ppaction://hlinksldjump"/>
            <a:extLst>
              <a:ext uri="{FF2B5EF4-FFF2-40B4-BE49-F238E27FC236}">
                <a16:creationId xmlns:a16="http://schemas.microsoft.com/office/drawing/2014/main" id="{DAFD5C78-B0FE-A642-9D97-48A3A89C1C8B}"/>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9" name="Google Shape;27042;p37">
            <a:hlinkClick r:id="rId11" action="ppaction://hlinksldjump"/>
            <a:extLst>
              <a:ext uri="{FF2B5EF4-FFF2-40B4-BE49-F238E27FC236}">
                <a16:creationId xmlns:a16="http://schemas.microsoft.com/office/drawing/2014/main" id="{FD0C08DC-58B2-1B44-B8CE-07A4E6C02D6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0" name="Google Shape;27043;p37">
            <a:hlinkClick r:id="rId12" action="ppaction://hlinksldjump"/>
            <a:extLst>
              <a:ext uri="{FF2B5EF4-FFF2-40B4-BE49-F238E27FC236}">
                <a16:creationId xmlns:a16="http://schemas.microsoft.com/office/drawing/2014/main" id="{9F195291-66AF-9B4C-B4EB-40301005E676}"/>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1" name="Google Shape;27039;p37">
            <a:hlinkClick r:id="rId13" action="ppaction://hlinksldjump"/>
            <a:extLst>
              <a:ext uri="{FF2B5EF4-FFF2-40B4-BE49-F238E27FC236}">
                <a16:creationId xmlns:a16="http://schemas.microsoft.com/office/drawing/2014/main" id="{D9EA8B00-EAE5-A644-BF1F-180C69AA096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2" name="Google Shape;27041;p37">
            <a:hlinkClick r:id="rId14" action="ppaction://hlinksldjump"/>
            <a:extLst>
              <a:ext uri="{FF2B5EF4-FFF2-40B4-BE49-F238E27FC236}">
                <a16:creationId xmlns:a16="http://schemas.microsoft.com/office/drawing/2014/main" id="{0BBCCAF4-4C72-FC43-9082-AE23997728B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3" name="Picture 2">
            <a:extLst>
              <a:ext uri="{FF2B5EF4-FFF2-40B4-BE49-F238E27FC236}">
                <a16:creationId xmlns:a16="http://schemas.microsoft.com/office/drawing/2014/main" id="{9B75B1F5-77FB-7141-8302-9B1EFB7DB5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2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27205" name="Google Shape;27205;p44"/>
          <p:cNvSpPr txBox="1">
            <a:spLocks noGrp="1"/>
          </p:cNvSpPr>
          <p:nvPr>
            <p:ph type="body" idx="2"/>
          </p:nvPr>
        </p:nvSpPr>
        <p:spPr>
          <a:xfrm>
            <a:off x="394864" y="568834"/>
            <a:ext cx="11417300" cy="277800"/>
          </a:xfrm>
          <a:prstGeom prst="rect">
            <a:avLst/>
          </a:prstGeom>
          <a:noFill/>
          <a:ln>
            <a:noFill/>
          </a:ln>
        </p:spPr>
        <p:txBody>
          <a:bodyPr spcFirstLastPara="1" wrap="square" lIns="0" tIns="0" rIns="0" bIns="0" anchor="t" anchorCtr="0">
            <a:noAutofit/>
          </a:bodyPr>
          <a:lstStyle/>
          <a:p>
            <a:pPr marL="0" indent="0">
              <a:spcBef>
                <a:spcPts val="0"/>
              </a:spcBef>
            </a:pPr>
            <a:r>
              <a:rPr lang="en-GB" dirty="0"/>
              <a:t>Assessment of the chances in the match through Expected Goals</a:t>
            </a:r>
          </a:p>
        </p:txBody>
      </p:sp>
      <p:sp>
        <p:nvSpPr>
          <p:cNvPr id="27207" name="Google Shape;27207;p44"/>
          <p:cNvSpPr txBox="1">
            <a:spLocks noGrp="1"/>
          </p:cNvSpPr>
          <p:nvPr>
            <p:ph type="body" idx="4"/>
          </p:nvPr>
        </p:nvSpPr>
        <p:spPr>
          <a:xfrm>
            <a:off x="387350" y="5579081"/>
            <a:ext cx="11417400" cy="538197"/>
          </a:xfrm>
          <a:prstGeom prst="rect">
            <a:avLst/>
          </a:prstGeom>
          <a:noFill/>
          <a:ln>
            <a:noFill/>
          </a:ln>
        </p:spPr>
        <p:txBody>
          <a:bodyPr spcFirstLastPara="1" wrap="square" lIns="0" tIns="0" rIns="0" bIns="0" anchor="b" anchorCtr="0">
            <a:noAutofit/>
          </a:bodyPr>
          <a:lstStyle/>
          <a:p>
            <a:pPr marL="0" indent="0">
              <a:buClr>
                <a:srgbClr val="7F7F7F"/>
              </a:buClr>
              <a:buSzPts val="900"/>
            </a:pPr>
            <a:r>
              <a:rPr lang="en-GB" sz="900" dirty="0"/>
              <a:t>Visualisations created in the Player Chance Creation Tableau Dashboard: </a:t>
            </a:r>
            <a:r>
              <a:rPr lang="en-GB" sz="900" dirty="0">
                <a:hlinkClick r:id="rId3"/>
              </a:rPr>
              <a:t>public.tableau.com/app/profile/edd.webster/viz/EddWebsterWatfordF_C_-CrystalPalaceAnalysisandDashboard/PlayerChanceCreationAnalysisDashboard</a:t>
            </a:r>
            <a:r>
              <a:rPr lang="en-GB" sz="900" dirty="0"/>
              <a:t> .</a:t>
            </a:r>
            <a:endParaRPr lang="en-GB" sz="900" baseline="30000" dirty="0"/>
          </a:p>
          <a:p>
            <a:pPr marL="0" lvl="0" indent="0">
              <a:buClr>
                <a:srgbClr val="7F7F7F"/>
              </a:buClr>
              <a:buSzPts val="900"/>
            </a:pPr>
            <a:r>
              <a:rPr lang="en-GB" sz="900" dirty="0"/>
              <a:t>Expected Goals values determined from a model, trained on the Event data of Premier League shots between 2009/10-2020/21. See: </a:t>
            </a:r>
            <a:r>
              <a:rPr lang="en-GB" sz="900" dirty="0">
                <a:hlinkClick r:id="rId4"/>
              </a:rPr>
              <a:t>nbviewer.org/github/eddwebster/watford/blob/main/notebooks/3_data_modeling/Training%20of%20an%20Expected%20Goals%20Model%20from%20Opta%20Event%20Data.ipynb</a:t>
            </a:r>
            <a:r>
              <a:rPr lang="en-GB" sz="900" dirty="0"/>
              <a:t>.</a:t>
            </a:r>
          </a:p>
        </p:txBody>
      </p:sp>
      <p:sp>
        <p:nvSpPr>
          <p:cNvPr id="27208" name="Google Shape;27208;p44"/>
          <p:cNvSpPr txBox="1">
            <a:spLocks noGrp="1"/>
          </p:cNvSpPr>
          <p:nvPr>
            <p:ph type="body" idx="3"/>
          </p:nvPr>
        </p:nvSpPr>
        <p:spPr>
          <a:xfrm>
            <a:off x="387351" y="164638"/>
            <a:ext cx="11724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250" dirty="0"/>
              <a:t>Brighton Was a Tight Contest But Palace Maybe Deserved 3 Points Against Leicester</a:t>
            </a:r>
          </a:p>
        </p:txBody>
      </p:sp>
      <p:pic>
        <p:nvPicPr>
          <p:cNvPr id="3" name="Picture 2">
            <a:hlinkClick r:id="rId5"/>
            <a:extLst>
              <a:ext uri="{FF2B5EF4-FFF2-40B4-BE49-F238E27FC236}">
                <a16:creationId xmlns:a16="http://schemas.microsoft.com/office/drawing/2014/main" id="{4DCED7BD-106E-1048-A82A-32233E5648C3}"/>
              </a:ext>
            </a:extLst>
          </p:cNvPr>
          <p:cNvPicPr>
            <a:picLocks noChangeAspect="1"/>
          </p:cNvPicPr>
          <p:nvPr/>
        </p:nvPicPr>
        <p:blipFill>
          <a:blip r:embed="rId6"/>
          <a:stretch>
            <a:fillRect/>
          </a:stretch>
        </p:blipFill>
        <p:spPr>
          <a:xfrm>
            <a:off x="852064" y="1212007"/>
            <a:ext cx="5679013" cy="2048328"/>
          </a:xfrm>
          <a:prstGeom prst="rect">
            <a:avLst/>
          </a:prstGeom>
        </p:spPr>
      </p:pic>
      <p:pic>
        <p:nvPicPr>
          <p:cNvPr id="6" name="Picture 5">
            <a:hlinkClick r:id="rId5"/>
            <a:extLst>
              <a:ext uri="{FF2B5EF4-FFF2-40B4-BE49-F238E27FC236}">
                <a16:creationId xmlns:a16="http://schemas.microsoft.com/office/drawing/2014/main" id="{56AC703F-AD91-394F-BC7C-933184AF433A}"/>
              </a:ext>
            </a:extLst>
          </p:cNvPr>
          <p:cNvPicPr>
            <a:picLocks noChangeAspect="1"/>
          </p:cNvPicPr>
          <p:nvPr/>
        </p:nvPicPr>
        <p:blipFill>
          <a:blip r:embed="rId7"/>
          <a:stretch>
            <a:fillRect/>
          </a:stretch>
        </p:blipFill>
        <p:spPr>
          <a:xfrm>
            <a:off x="844450" y="3395544"/>
            <a:ext cx="5679013" cy="2048328"/>
          </a:xfrm>
          <a:prstGeom prst="rect">
            <a:avLst/>
          </a:prstGeom>
        </p:spPr>
      </p:pic>
      <p:pic>
        <p:nvPicPr>
          <p:cNvPr id="9" name="Picture 8">
            <a:hlinkClick r:id="rId5"/>
            <a:extLst>
              <a:ext uri="{FF2B5EF4-FFF2-40B4-BE49-F238E27FC236}">
                <a16:creationId xmlns:a16="http://schemas.microsoft.com/office/drawing/2014/main" id="{963C847F-4AF8-2B49-85CC-6BF2845A2D66}"/>
              </a:ext>
            </a:extLst>
          </p:cNvPr>
          <p:cNvPicPr>
            <a:picLocks noChangeAspect="1"/>
          </p:cNvPicPr>
          <p:nvPr/>
        </p:nvPicPr>
        <p:blipFill>
          <a:blip r:embed="rId8"/>
          <a:stretch>
            <a:fillRect/>
          </a:stretch>
        </p:blipFill>
        <p:spPr>
          <a:xfrm>
            <a:off x="7267532" y="1207835"/>
            <a:ext cx="3739230" cy="2048328"/>
          </a:xfrm>
          <a:prstGeom prst="rect">
            <a:avLst/>
          </a:prstGeom>
        </p:spPr>
      </p:pic>
      <p:pic>
        <p:nvPicPr>
          <p:cNvPr id="14" name="Picture 13">
            <a:hlinkClick r:id="rId5"/>
            <a:extLst>
              <a:ext uri="{FF2B5EF4-FFF2-40B4-BE49-F238E27FC236}">
                <a16:creationId xmlns:a16="http://schemas.microsoft.com/office/drawing/2014/main" id="{5DD859D2-770D-BC40-8FB8-E9416ACBC5E5}"/>
              </a:ext>
            </a:extLst>
          </p:cNvPr>
          <p:cNvPicPr>
            <a:picLocks noChangeAspect="1"/>
          </p:cNvPicPr>
          <p:nvPr/>
        </p:nvPicPr>
        <p:blipFill>
          <a:blip r:embed="rId9"/>
          <a:stretch>
            <a:fillRect/>
          </a:stretch>
        </p:blipFill>
        <p:spPr>
          <a:xfrm>
            <a:off x="7259918" y="3424717"/>
            <a:ext cx="3685974" cy="2019155"/>
          </a:xfrm>
          <a:prstGeom prst="rect">
            <a:avLst/>
          </a:prstGeom>
        </p:spPr>
      </p:pic>
      <p:sp>
        <p:nvSpPr>
          <p:cNvPr id="19" name="Google Shape;26913;p30">
            <a:hlinkClick r:id="rId10" action="ppaction://hlinksldjump"/>
            <a:extLst>
              <a:ext uri="{FF2B5EF4-FFF2-40B4-BE49-F238E27FC236}">
                <a16:creationId xmlns:a16="http://schemas.microsoft.com/office/drawing/2014/main" id="{6BCF7A44-58D0-B34D-B3A1-41D19B5B35F9}"/>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0" name="Google Shape;27038;p37">
            <a:hlinkClick r:id="rId11" action="ppaction://hlinksldjump"/>
            <a:extLst>
              <a:ext uri="{FF2B5EF4-FFF2-40B4-BE49-F238E27FC236}">
                <a16:creationId xmlns:a16="http://schemas.microsoft.com/office/drawing/2014/main" id="{8BD080AC-7A30-4743-B6A4-0DBD0A215A0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1" name="Google Shape;27039;p37">
            <a:hlinkClick r:id="rId12" action="ppaction://hlinksldjump"/>
            <a:extLst>
              <a:ext uri="{FF2B5EF4-FFF2-40B4-BE49-F238E27FC236}">
                <a16:creationId xmlns:a16="http://schemas.microsoft.com/office/drawing/2014/main" id="{3B7C9F9A-ACDA-C642-A0CA-A504C0FDE2D8}"/>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2" name="Google Shape;27040;p37">
            <a:hlinkClick r:id="rId13" action="ppaction://hlinksldjump"/>
            <a:extLst>
              <a:ext uri="{FF2B5EF4-FFF2-40B4-BE49-F238E27FC236}">
                <a16:creationId xmlns:a16="http://schemas.microsoft.com/office/drawing/2014/main" id="{9E4F3AB9-8118-7846-A3A7-333608BB82B7}"/>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3" name="Google Shape;27042;p37">
            <a:hlinkClick r:id="rId14" action="ppaction://hlinksldjump"/>
            <a:extLst>
              <a:ext uri="{FF2B5EF4-FFF2-40B4-BE49-F238E27FC236}">
                <a16:creationId xmlns:a16="http://schemas.microsoft.com/office/drawing/2014/main" id="{DFB4349B-F3B1-B54B-A3FB-24BBAEFC4664}"/>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4" name="Google Shape;27043;p37">
            <a:hlinkClick r:id="rId15" action="ppaction://hlinksldjump"/>
            <a:extLst>
              <a:ext uri="{FF2B5EF4-FFF2-40B4-BE49-F238E27FC236}">
                <a16:creationId xmlns:a16="http://schemas.microsoft.com/office/drawing/2014/main" id="{7F968C4C-3F3F-8A45-BAAE-6E36FA7FA21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5" name="Google Shape;27039;p37">
            <a:hlinkClick r:id="rId16" action="ppaction://hlinksldjump"/>
            <a:extLst>
              <a:ext uri="{FF2B5EF4-FFF2-40B4-BE49-F238E27FC236}">
                <a16:creationId xmlns:a16="http://schemas.microsoft.com/office/drawing/2014/main" id="{6CCA3E42-9347-4941-8202-4824CCDF239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6" name="Google Shape;27041;p37">
            <a:hlinkClick r:id="rId17" action="ppaction://hlinksldjump"/>
            <a:extLst>
              <a:ext uri="{FF2B5EF4-FFF2-40B4-BE49-F238E27FC236}">
                <a16:creationId xmlns:a16="http://schemas.microsoft.com/office/drawing/2014/main" id="{C612AEDC-D4C9-7E43-8A1C-434B5576B879}"/>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7" name="Picture 2">
            <a:extLst>
              <a:ext uri="{FF2B5EF4-FFF2-40B4-BE49-F238E27FC236}">
                <a16:creationId xmlns:a16="http://schemas.microsoft.com/office/drawing/2014/main" id="{0CE3DD21-6618-A847-80DD-A3CC58CFD44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0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27205" name="Google Shape;27205;p44"/>
          <p:cNvSpPr txBox="1">
            <a:spLocks noGrp="1"/>
          </p:cNvSpPr>
          <p:nvPr>
            <p:ph type="body" idx="2"/>
          </p:nvPr>
        </p:nvSpPr>
        <p:spPr>
          <a:xfrm>
            <a:off x="394863" y="566854"/>
            <a:ext cx="11716687" cy="27978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800" dirty="0"/>
              <a:t>Visualising the four goals in the match using Tracking data</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using matplotlib. See: </a:t>
            </a:r>
            <a:r>
              <a:rPr lang="en-GB" sz="900" dirty="0">
                <a:hlinkClick r:id="rId3"/>
              </a:rPr>
              <a:t>nbviewer.org/github/eddwebster/watford/blob/main/notebooks/4_data_analysis/Second Spectrum Data Visualisation.ipynb</a:t>
            </a:r>
            <a:r>
              <a:rPr lang="en-GB" sz="900" dirty="0"/>
              <a:t> </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Goals in the Leicester Game</a:t>
            </a:r>
          </a:p>
        </p:txBody>
      </p:sp>
      <p:sp>
        <p:nvSpPr>
          <p:cNvPr id="12" name="Google Shape;26913;p30">
            <a:hlinkClick r:id="rId4" action="ppaction://hlinksldjump"/>
            <a:extLst>
              <a:ext uri="{FF2B5EF4-FFF2-40B4-BE49-F238E27FC236}">
                <a16:creationId xmlns:a16="http://schemas.microsoft.com/office/drawing/2014/main" id="{466D0A2D-8C40-5F4B-A64B-061A7A927283}"/>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3" name="Google Shape;27038;p37">
            <a:hlinkClick r:id="rId5" action="ppaction://hlinksldjump"/>
            <a:extLst>
              <a:ext uri="{FF2B5EF4-FFF2-40B4-BE49-F238E27FC236}">
                <a16:creationId xmlns:a16="http://schemas.microsoft.com/office/drawing/2014/main" id="{38DC37D2-C74F-C34D-B3A1-3B4582AAA53D}"/>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4" name="Google Shape;27039;p37">
            <a:hlinkClick r:id="rId6" action="ppaction://hlinksldjump"/>
            <a:extLst>
              <a:ext uri="{FF2B5EF4-FFF2-40B4-BE49-F238E27FC236}">
                <a16:creationId xmlns:a16="http://schemas.microsoft.com/office/drawing/2014/main" id="{A6D15721-9199-9E4C-99D2-8E0DC502615A}"/>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5" name="Google Shape;27040;p37">
            <a:hlinkClick r:id="rId7" action="ppaction://hlinksldjump"/>
            <a:extLst>
              <a:ext uri="{FF2B5EF4-FFF2-40B4-BE49-F238E27FC236}">
                <a16:creationId xmlns:a16="http://schemas.microsoft.com/office/drawing/2014/main" id="{A27EE94B-0CCD-2C4E-BB11-B365383A55E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6" name="Google Shape;27042;p37">
            <a:hlinkClick r:id="rId8" action="ppaction://hlinksldjump"/>
            <a:extLst>
              <a:ext uri="{FF2B5EF4-FFF2-40B4-BE49-F238E27FC236}">
                <a16:creationId xmlns:a16="http://schemas.microsoft.com/office/drawing/2014/main" id="{B3C1D62F-E7A1-6747-814F-9159F46242E2}"/>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7" name="Google Shape;27043;p37">
            <a:hlinkClick r:id="rId9" action="ppaction://hlinksldjump"/>
            <a:extLst>
              <a:ext uri="{FF2B5EF4-FFF2-40B4-BE49-F238E27FC236}">
                <a16:creationId xmlns:a16="http://schemas.microsoft.com/office/drawing/2014/main" id="{13FAB61D-BAED-684F-B7AA-88A3EC9D7ED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8" name="Google Shape;27039;p37">
            <a:hlinkClick r:id="rId10" action="ppaction://hlinksldjump"/>
            <a:extLst>
              <a:ext uri="{FF2B5EF4-FFF2-40B4-BE49-F238E27FC236}">
                <a16:creationId xmlns:a16="http://schemas.microsoft.com/office/drawing/2014/main" id="{F9CD013B-6359-994B-836F-1EBEEBD290D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0" name="Google Shape;27041;p37">
            <a:hlinkClick r:id="rId11" action="ppaction://hlinksldjump"/>
            <a:extLst>
              <a:ext uri="{FF2B5EF4-FFF2-40B4-BE49-F238E27FC236}">
                <a16:creationId xmlns:a16="http://schemas.microsoft.com/office/drawing/2014/main" id="{89329273-8C84-774C-ABFF-BAA7456E545B}"/>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3" name="Picture 2" descr="Matplotlib logo — Matplotlib 3.5.1 documentation">
            <a:extLst>
              <a:ext uri="{FF2B5EF4-FFF2-40B4-BE49-F238E27FC236}">
                <a16:creationId xmlns:a16="http://schemas.microsoft.com/office/drawing/2014/main" id="{CF713375-6EC6-1A45-B3B7-63A7625CB8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1929" y="6256152"/>
            <a:ext cx="2365591" cy="473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AF98C1-2E27-CE45-9CD7-ACCA8689B1B2}"/>
              </a:ext>
            </a:extLst>
          </p:cNvPr>
          <p:cNvSpPr txBox="1"/>
          <p:nvPr/>
        </p:nvSpPr>
        <p:spPr>
          <a:xfrm>
            <a:off x="2113688" y="3213570"/>
            <a:ext cx="3082032" cy="307777"/>
          </a:xfrm>
          <a:prstGeom prst="rect">
            <a:avLst/>
          </a:prstGeom>
          <a:noFill/>
        </p:spPr>
        <p:txBody>
          <a:bodyPr wrap="square" rtlCol="0">
            <a:spAutoFit/>
          </a:bodyPr>
          <a:lstStyle/>
          <a:p>
            <a:pPr algn="ctr"/>
            <a:r>
              <a:rPr lang="en-GB" b="1" i="1" dirty="0"/>
              <a:t>Iheanacho (31' mins) – 0-1</a:t>
            </a:r>
            <a:endParaRPr lang="en-GB" dirty="0"/>
          </a:p>
        </p:txBody>
      </p:sp>
      <p:sp>
        <p:nvSpPr>
          <p:cNvPr id="30" name="TextBox 29">
            <a:extLst>
              <a:ext uri="{FF2B5EF4-FFF2-40B4-BE49-F238E27FC236}">
                <a16:creationId xmlns:a16="http://schemas.microsoft.com/office/drawing/2014/main" id="{3053DDFA-D478-B04E-98B9-573D36DC7A78}"/>
              </a:ext>
            </a:extLst>
          </p:cNvPr>
          <p:cNvSpPr txBox="1"/>
          <p:nvPr/>
        </p:nvSpPr>
        <p:spPr>
          <a:xfrm>
            <a:off x="6979394" y="3223447"/>
            <a:ext cx="3082032" cy="307777"/>
          </a:xfrm>
          <a:prstGeom prst="rect">
            <a:avLst/>
          </a:prstGeom>
          <a:noFill/>
        </p:spPr>
        <p:txBody>
          <a:bodyPr wrap="square" rtlCol="0">
            <a:spAutoFit/>
          </a:bodyPr>
          <a:lstStyle/>
          <a:p>
            <a:pPr algn="ctr"/>
            <a:r>
              <a:rPr lang="en-GB" b="1" i="1" dirty="0"/>
              <a:t>Vardy (37' mins ) – 0-2</a:t>
            </a:r>
            <a:endParaRPr lang="en-GB" dirty="0"/>
          </a:p>
        </p:txBody>
      </p:sp>
      <p:sp>
        <p:nvSpPr>
          <p:cNvPr id="33" name="TextBox 32">
            <a:extLst>
              <a:ext uri="{FF2B5EF4-FFF2-40B4-BE49-F238E27FC236}">
                <a16:creationId xmlns:a16="http://schemas.microsoft.com/office/drawing/2014/main" id="{222AA427-4948-E043-9791-4BE87E85F620}"/>
              </a:ext>
            </a:extLst>
          </p:cNvPr>
          <p:cNvSpPr txBox="1"/>
          <p:nvPr/>
        </p:nvSpPr>
        <p:spPr>
          <a:xfrm>
            <a:off x="2113688" y="5623205"/>
            <a:ext cx="3082032" cy="307777"/>
          </a:xfrm>
          <a:prstGeom prst="rect">
            <a:avLst/>
          </a:prstGeom>
          <a:noFill/>
        </p:spPr>
        <p:txBody>
          <a:bodyPr wrap="square" rtlCol="0">
            <a:spAutoFit/>
          </a:bodyPr>
          <a:lstStyle/>
          <a:p>
            <a:pPr algn="ctr"/>
            <a:r>
              <a:rPr lang="en-GB" b="1" i="1" dirty="0" err="1"/>
              <a:t>Olise</a:t>
            </a:r>
            <a:r>
              <a:rPr lang="en-GB" b="1" i="1" dirty="0"/>
              <a:t> (61' mins ) – 1-2</a:t>
            </a:r>
            <a:endParaRPr lang="en-GB" dirty="0"/>
          </a:p>
        </p:txBody>
      </p:sp>
      <p:sp>
        <p:nvSpPr>
          <p:cNvPr id="34" name="TextBox 33">
            <a:extLst>
              <a:ext uri="{FF2B5EF4-FFF2-40B4-BE49-F238E27FC236}">
                <a16:creationId xmlns:a16="http://schemas.microsoft.com/office/drawing/2014/main" id="{D58D576B-1820-1E4A-B3EC-D3F06E175AFB}"/>
              </a:ext>
            </a:extLst>
          </p:cNvPr>
          <p:cNvSpPr txBox="1"/>
          <p:nvPr/>
        </p:nvSpPr>
        <p:spPr>
          <a:xfrm>
            <a:off x="6979394" y="5633082"/>
            <a:ext cx="3082032" cy="307777"/>
          </a:xfrm>
          <a:prstGeom prst="rect">
            <a:avLst/>
          </a:prstGeom>
          <a:noFill/>
        </p:spPr>
        <p:txBody>
          <a:bodyPr wrap="square" rtlCol="0">
            <a:spAutoFit/>
          </a:bodyPr>
          <a:lstStyle/>
          <a:p>
            <a:pPr algn="ctr"/>
            <a:r>
              <a:rPr lang="en-GB" b="1" i="1" dirty="0" err="1"/>
              <a:t>Schlupp</a:t>
            </a:r>
            <a:r>
              <a:rPr lang="en-GB" b="1" i="1" dirty="0"/>
              <a:t> (72’ mins) – 2-2</a:t>
            </a:r>
            <a:endParaRPr lang="en-GB" dirty="0"/>
          </a:p>
        </p:txBody>
      </p:sp>
    </p:spTree>
    <p:extLst>
      <p:ext uri="{BB962C8B-B14F-4D97-AF65-F5344CB8AC3E}">
        <p14:creationId xmlns:p14="http://schemas.microsoft.com/office/powerpoint/2010/main" val="119714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82"/>
        <p:cNvGrpSpPr/>
        <p:nvPr/>
      </p:nvGrpSpPr>
      <p:grpSpPr>
        <a:xfrm>
          <a:off x="0" y="0"/>
          <a:ext cx="0" cy="0"/>
          <a:chOff x="0" y="0"/>
          <a:chExt cx="0" cy="0"/>
        </a:xfrm>
      </p:grpSpPr>
      <p:sp>
        <p:nvSpPr>
          <p:cNvPr id="26883" name="Google Shape;26883;p2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26884" name="Google Shape;26884;p2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endParaRPr dirty="0"/>
          </a:p>
        </p:txBody>
      </p:sp>
      <p:sp>
        <p:nvSpPr>
          <p:cNvPr id="26885" name="Google Shape;26885;p2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Contents</a:t>
            </a:r>
            <a:endParaRPr dirty="0"/>
          </a:p>
        </p:txBody>
      </p:sp>
      <p:sp>
        <p:nvSpPr>
          <p:cNvPr id="26886" name="Google Shape;26886;p29"/>
          <p:cNvSpPr txBox="1"/>
          <p:nvPr/>
        </p:nvSpPr>
        <p:spPr>
          <a:xfrm>
            <a:off x="387350" y="1358900"/>
            <a:ext cx="8114099" cy="4503282"/>
          </a:xfrm>
          <a:prstGeom prst="rect">
            <a:avLst/>
          </a:prstGeom>
          <a:noFill/>
          <a:ln>
            <a:noFill/>
          </a:ln>
        </p:spPr>
        <p:txBody>
          <a:bodyPr spcFirstLastPara="1" wrap="square" lIns="0" tIns="0" rIns="0" bIns="0" anchor="t" anchorCtr="0">
            <a:noAutofit/>
          </a:bodyPr>
          <a:lstStyle/>
          <a:p>
            <a:pPr marL="239994" lvl="0" indent="-239994">
              <a:buSzPts val="1700"/>
              <a:buFont typeface="Arial"/>
              <a:buChar char="•"/>
            </a:pPr>
            <a:r>
              <a:rPr lang="en-GB" sz="1700" b="0" i="0" u="sng" strike="noStrike" cap="none" dirty="0">
                <a:solidFill>
                  <a:srgbClr val="1B458F"/>
                </a:solidFill>
                <a:latin typeface="Arial"/>
                <a:ea typeface="Arial"/>
                <a:cs typeface="Arial"/>
                <a:sym typeface="Arial"/>
                <a:hlinkClick r:id="rId3" action="ppaction://hlinksldjump">
                  <a:extLst>
                    <a:ext uri="{A12FA001-AC4F-418D-AE19-62706E023703}">
                      <ahyp:hlinkClr xmlns:ahyp="http://schemas.microsoft.com/office/drawing/2018/hyperlinkcolor" val="tx"/>
                    </a:ext>
                  </a:extLst>
                </a:hlinkClick>
              </a:rPr>
              <a:t>Introduction</a:t>
            </a:r>
            <a:r>
              <a:rPr lang="en-GB" sz="1700" b="0" i="0" u="none" strike="noStrike" cap="none" dirty="0">
                <a:solidFill>
                  <a:srgbClr val="0D0D0D"/>
                </a:solidFill>
                <a:latin typeface="Arial"/>
                <a:ea typeface="Arial"/>
                <a:cs typeface="Arial"/>
                <a:sym typeface="Arial"/>
              </a:rPr>
              <a:t> (slides </a:t>
            </a:r>
            <a:r>
              <a:rPr lang="en-GB" sz="1700" dirty="0">
                <a:solidFill>
                  <a:srgbClr val="0D0D0D"/>
                </a:solidFill>
              </a:rPr>
              <a:t>3-4</a:t>
            </a:r>
            <a:r>
              <a:rPr lang="en-GB" sz="1700" b="0" i="0" u="none" strike="noStrike" cap="none" dirty="0">
                <a:solidFill>
                  <a:srgbClr val="0D0D0D"/>
                </a:solidFill>
                <a:latin typeface="Arial"/>
                <a:ea typeface="Arial"/>
                <a:cs typeface="Arial"/>
                <a:sym typeface="Arial"/>
              </a:rPr>
              <a:t>)</a:t>
            </a:r>
            <a:endParaRPr lang="en-GB" sz="1700" b="0" i="0" strike="noStrike" cap="none" dirty="0">
              <a:latin typeface="Arial"/>
              <a:ea typeface="Arial"/>
              <a:cs typeface="Arial"/>
              <a:sym typeface="Arial"/>
            </a:endParaRPr>
          </a:p>
          <a:p>
            <a:pPr marL="239994" lvl="0" indent="-239994">
              <a:buSzPts val="1700"/>
              <a:buFont typeface="Arial"/>
              <a:buChar char="•"/>
            </a:pPr>
            <a:endParaRPr lang="en-GB" sz="1700" u="sng" dirty="0">
              <a:solidFill>
                <a:srgbClr val="1B458F"/>
              </a:solidFill>
              <a:hlinkClick r:id="rId3" action="ppaction://hlinksldjump">
                <a:extLst>
                  <a:ext uri="{A12FA001-AC4F-418D-AE19-62706E023703}">
                    <ahyp:hlinkClr xmlns:ahyp="http://schemas.microsoft.com/office/drawing/2018/hyperlinkcolor" val="tx"/>
                  </a:ext>
                </a:extLst>
              </a:hlinkClick>
            </a:endParaRPr>
          </a:p>
          <a:p>
            <a:pPr marL="239994" lvl="0" indent="-239994">
              <a:buSzPts val="1700"/>
              <a:buFont typeface="Arial"/>
              <a:buChar char="•"/>
            </a:pPr>
            <a:r>
              <a:rPr lang="en-GB" sz="1700" u="sng" dirty="0">
                <a:solidFill>
                  <a:srgbClr val="1B458F"/>
                </a:solidFill>
                <a:hlinkClick r:id="rId3" action="ppaction://hlinksldjump">
                  <a:extLst>
                    <a:ext uri="{A12FA001-AC4F-418D-AE19-62706E023703}">
                      <ahyp:hlinkClr xmlns:ahyp="http://schemas.microsoft.com/office/drawing/2018/hyperlinkcolor" val="tx"/>
                    </a:ext>
                  </a:extLst>
                </a:hlinkClick>
              </a:rPr>
              <a:t>Methodology</a:t>
            </a:r>
            <a:r>
              <a:rPr lang="en-GB" sz="1700" dirty="0">
                <a:solidFill>
                  <a:srgbClr val="0D0D0D"/>
                </a:solidFill>
              </a:rPr>
              <a:t> (slides 5-8)</a:t>
            </a:r>
            <a:endParaRPr lang="en-GB" sz="1700" dirty="0"/>
          </a:p>
          <a:p>
            <a:pPr marL="239994" marR="0" lvl="0" indent="-132044" algn="l" rtl="0">
              <a:spcBef>
                <a:spcPts val="0"/>
              </a:spcBef>
              <a:spcAft>
                <a:spcPts val="0"/>
              </a:spcAft>
              <a:buSzPts val="1700"/>
              <a:buFont typeface="Arial"/>
              <a:buNone/>
            </a:pPr>
            <a:endParaRPr lang="en-GB" sz="1700" b="0" i="0" u="none" strike="noStrike" cap="none" dirty="0">
              <a:solidFill>
                <a:srgbClr val="0D0D0D"/>
              </a:solidFill>
              <a:latin typeface="Arial"/>
              <a:ea typeface="Arial"/>
              <a:cs typeface="Arial"/>
              <a:sym typeface="Arial"/>
            </a:endParaRPr>
          </a:p>
          <a:p>
            <a:pPr marL="239994" indent="-239994">
              <a:buSzPts val="1700"/>
              <a:buFont typeface="Arial"/>
              <a:buChar char="•"/>
            </a:pPr>
            <a:r>
              <a:rPr lang="en-GB" sz="1700" u="sng" dirty="0">
                <a:solidFill>
                  <a:srgbClr val="1B458F"/>
                </a:solidFill>
                <a:hlinkClick r:id="rId4" action="ppaction://hlinksldjump">
                  <a:extLst>
                    <a:ext uri="{A12FA001-AC4F-418D-AE19-62706E023703}">
                      <ahyp:hlinkClr xmlns:ahyp="http://schemas.microsoft.com/office/drawing/2018/hyperlinkcolor" val="tx"/>
                    </a:ext>
                  </a:extLst>
                </a:hlinkClick>
              </a:rPr>
              <a:t>Part 1: Opposition Analysis of Crystal Palace</a:t>
            </a:r>
            <a:r>
              <a:rPr lang="en-GB" sz="1700" dirty="0">
                <a:solidFill>
                  <a:srgbClr val="0D0D0D"/>
                </a:solidFill>
              </a:rPr>
              <a:t> (slides 9-28)</a:t>
            </a:r>
          </a:p>
          <a:p>
            <a:pPr marL="239994" lvl="0" indent="-239994">
              <a:buSzPts val="1700"/>
              <a:buFont typeface="Arial"/>
              <a:buChar char="•"/>
            </a:pPr>
            <a:endParaRPr lang="en-GB" sz="1700" dirty="0"/>
          </a:p>
          <a:p>
            <a:pPr marL="239994" indent="-239994">
              <a:buSzPts val="1700"/>
              <a:buFont typeface="Arial"/>
              <a:buChar char="•"/>
            </a:pPr>
            <a:r>
              <a:rPr lang="en-GB" sz="1700" u="sng" dirty="0">
                <a:solidFill>
                  <a:srgbClr val="1B458F"/>
                </a:solidFill>
                <a:hlinkClick r:id="rId5" action="ppaction://hlinksldjump">
                  <a:extLst>
                    <a:ext uri="{A12FA001-AC4F-418D-AE19-62706E023703}">
                      <ahyp:hlinkClr xmlns:ahyp="http://schemas.microsoft.com/office/drawing/2018/hyperlinkcolor" val="tx"/>
                    </a:ext>
                  </a:extLst>
                </a:hlinkClick>
              </a:rPr>
              <a:t>Part 2: Physical Data Analysis</a:t>
            </a:r>
            <a:r>
              <a:rPr lang="en-GB" sz="1700" dirty="0">
                <a:solidFill>
                  <a:srgbClr val="0D0D0D"/>
                </a:solidFill>
              </a:rPr>
              <a:t> (slides 29-40)</a:t>
            </a:r>
            <a:endParaRPr lang="en-GB" sz="1700" dirty="0"/>
          </a:p>
          <a:p>
            <a:pPr marL="239994" lvl="0" indent="-239994">
              <a:buSzPts val="1700"/>
              <a:buFont typeface="Arial"/>
              <a:buChar char="•"/>
            </a:pPr>
            <a:endParaRPr lang="en-GB" sz="1700" dirty="0"/>
          </a:p>
          <a:p>
            <a:pPr marL="239994" indent="-239994">
              <a:buSzPts val="1700"/>
              <a:buFont typeface="Arial"/>
              <a:buChar char="•"/>
            </a:pPr>
            <a:r>
              <a:rPr lang="en-GB" sz="1700" u="sng" dirty="0">
                <a:solidFill>
                  <a:srgbClr val="1B458F"/>
                </a:solidFill>
                <a:hlinkClick r:id="rId6" action="ppaction://hlinksldjump">
                  <a:extLst>
                    <a:ext uri="{A12FA001-AC4F-418D-AE19-62706E023703}">
                      <ahyp:hlinkClr xmlns:ahyp="http://schemas.microsoft.com/office/drawing/2018/hyperlinkcolor" val="tx"/>
                    </a:ext>
                  </a:extLst>
                </a:hlinkClick>
              </a:rPr>
              <a:t>Next Steps</a:t>
            </a:r>
            <a:r>
              <a:rPr lang="en-GB" sz="1700" dirty="0">
                <a:solidFill>
                  <a:srgbClr val="054720"/>
                </a:solidFill>
              </a:rPr>
              <a:t> </a:t>
            </a:r>
            <a:r>
              <a:rPr lang="en-GB" sz="1700" dirty="0">
                <a:solidFill>
                  <a:srgbClr val="0D0D0D"/>
                </a:solidFill>
              </a:rPr>
              <a:t>(slides 41-42)</a:t>
            </a:r>
            <a:endParaRPr lang="en-GB" sz="1700" dirty="0"/>
          </a:p>
          <a:p>
            <a:pPr marL="239994" lvl="0" indent="-239994">
              <a:buSzPts val="1700"/>
              <a:buFont typeface="Arial"/>
              <a:buChar char="•"/>
            </a:pPr>
            <a:endParaRPr lang="en-GB" sz="1700" dirty="0"/>
          </a:p>
          <a:p>
            <a:pPr marL="239994" lvl="0" indent="-239994">
              <a:buSzPts val="1700"/>
              <a:buFont typeface="Arial"/>
              <a:buChar char="•"/>
            </a:pPr>
            <a:r>
              <a:rPr lang="en-GB" sz="1700" b="0" i="0" u="sng" strike="noStrike" cap="none" dirty="0">
                <a:solidFill>
                  <a:srgbClr val="1B458F"/>
                </a:solidFill>
                <a:latin typeface="Arial"/>
                <a:ea typeface="Arial"/>
                <a:cs typeface="Arial"/>
                <a:sym typeface="Arial"/>
                <a:hlinkClick r:id="rId7" action="ppaction://hlinksldjump">
                  <a:extLst>
                    <a:ext uri="{A12FA001-AC4F-418D-AE19-62706E023703}">
                      <ahyp:hlinkClr xmlns:ahyp="http://schemas.microsoft.com/office/drawing/2018/hyperlinkcolor" val="tx"/>
                    </a:ext>
                  </a:extLst>
                </a:hlinkClick>
              </a:rPr>
              <a:t>Conclusion</a:t>
            </a:r>
            <a:r>
              <a:rPr lang="en-GB" sz="1700" b="0" i="0" u="none" strike="noStrike" cap="none" dirty="0">
                <a:solidFill>
                  <a:srgbClr val="054720"/>
                </a:solidFill>
                <a:latin typeface="Arial"/>
                <a:ea typeface="Arial"/>
                <a:cs typeface="Arial"/>
                <a:sym typeface="Arial"/>
              </a:rPr>
              <a:t> </a:t>
            </a:r>
            <a:r>
              <a:rPr lang="en-GB" sz="1700" b="0" i="0" u="none" strike="noStrike" cap="none" dirty="0">
                <a:solidFill>
                  <a:srgbClr val="0D0D0D"/>
                </a:solidFill>
                <a:latin typeface="Arial"/>
                <a:ea typeface="Arial"/>
                <a:cs typeface="Arial"/>
                <a:sym typeface="Arial"/>
              </a:rPr>
              <a:t>(slides </a:t>
            </a:r>
            <a:r>
              <a:rPr lang="en-GB" sz="1700" b="0" dirty="0">
                <a:solidFill>
                  <a:srgbClr val="0D0D0D"/>
                </a:solidFill>
              </a:rPr>
              <a:t>43</a:t>
            </a:r>
            <a:r>
              <a:rPr lang="en-GB" sz="1700" dirty="0">
                <a:solidFill>
                  <a:srgbClr val="0D0D0D"/>
                </a:solidFill>
              </a:rPr>
              <a:t>-48</a:t>
            </a:r>
            <a:r>
              <a:rPr lang="en-GB" sz="1700" b="0" i="0" u="none" strike="noStrike" cap="none" dirty="0">
                <a:solidFill>
                  <a:srgbClr val="0D0D0D"/>
                </a:solidFill>
                <a:latin typeface="Arial"/>
                <a:ea typeface="Arial"/>
                <a:cs typeface="Arial"/>
                <a:sym typeface="Arial"/>
              </a:rPr>
              <a:t>)</a:t>
            </a:r>
            <a:endParaRPr sz="1700" dirty="0"/>
          </a:p>
          <a:p>
            <a:pPr marL="239994" marR="0" lvl="0" indent="-132044" algn="l" rtl="0">
              <a:spcBef>
                <a:spcPts val="0"/>
              </a:spcBef>
              <a:spcAft>
                <a:spcPts val="0"/>
              </a:spcAft>
              <a:buSzPts val="1700"/>
              <a:buFont typeface="Arial"/>
              <a:buNone/>
            </a:pPr>
            <a:endParaRPr lang="en-GB" sz="1700" b="0" i="0" u="none" strike="noStrike" cap="none" dirty="0">
              <a:solidFill>
                <a:srgbClr val="0D0D0D"/>
              </a:solidFill>
              <a:latin typeface="Arial"/>
              <a:ea typeface="Arial"/>
              <a:cs typeface="Arial"/>
              <a:sym typeface="Arial"/>
            </a:endParaRPr>
          </a:p>
          <a:p>
            <a:pPr marL="239994" lvl="0" indent="-239994">
              <a:buSzPts val="1700"/>
              <a:buFont typeface="Arial"/>
              <a:buChar char="•"/>
            </a:pPr>
            <a:r>
              <a:rPr lang="en-GB" sz="1700" b="0" i="0" u="sng" strike="noStrike" cap="none" dirty="0">
                <a:solidFill>
                  <a:srgbClr val="1B458F"/>
                </a:solidFill>
                <a:latin typeface="Arial"/>
                <a:ea typeface="Arial"/>
                <a:cs typeface="Arial"/>
                <a:sym typeface="Arial"/>
                <a:hlinkClick r:id="rId8" action="ppaction://hlinksldjump">
                  <a:extLst>
                    <a:ext uri="{A12FA001-AC4F-418D-AE19-62706E023703}">
                      <ahyp:hlinkClr xmlns:ahyp="http://schemas.microsoft.com/office/drawing/2018/hyperlinkcolor" val="tx"/>
                    </a:ext>
                  </a:extLst>
                </a:hlinkClick>
              </a:rPr>
              <a:t>Further work</a:t>
            </a:r>
            <a:r>
              <a:rPr lang="en-GB" sz="1700" b="0" i="0" u="none" strike="noStrike" cap="none" dirty="0">
                <a:solidFill>
                  <a:srgbClr val="1B458F"/>
                </a:solidFill>
                <a:latin typeface="Arial"/>
                <a:ea typeface="Arial"/>
                <a:cs typeface="Arial"/>
                <a:sym typeface="Arial"/>
              </a:rPr>
              <a:t> </a:t>
            </a:r>
            <a:r>
              <a:rPr lang="en-GB" sz="1700" b="0" i="0" u="none" strike="noStrike" cap="none" dirty="0">
                <a:solidFill>
                  <a:srgbClr val="0D0D0D"/>
                </a:solidFill>
                <a:latin typeface="Arial"/>
                <a:ea typeface="Arial"/>
                <a:cs typeface="Arial"/>
                <a:sym typeface="Arial"/>
              </a:rPr>
              <a:t>(slides 49-50)</a:t>
            </a:r>
            <a:endParaRPr sz="1700" dirty="0"/>
          </a:p>
          <a:p>
            <a:pPr marL="0" marR="0" lvl="0" indent="0" algn="l" rtl="0">
              <a:spcBef>
                <a:spcPts val="0"/>
              </a:spcBef>
              <a:spcAft>
                <a:spcPts val="0"/>
              </a:spcAft>
              <a:buSzPts val="1700"/>
              <a:buFont typeface="Arial"/>
              <a:buNone/>
            </a:pPr>
            <a:endParaRPr lang="en-GB" sz="1700" b="0" i="0" u="none" strike="noStrike" cap="none" dirty="0">
              <a:solidFill>
                <a:srgbClr val="0D0D0D"/>
              </a:solidFill>
              <a:latin typeface="Arial"/>
              <a:ea typeface="Arial"/>
              <a:cs typeface="Arial"/>
              <a:sym typeface="Arial"/>
            </a:endParaRPr>
          </a:p>
          <a:p>
            <a:pPr marL="239994" indent="-239994">
              <a:buSzPts val="1700"/>
              <a:buFont typeface="Arial"/>
              <a:buChar char="•"/>
            </a:pPr>
            <a:r>
              <a:rPr lang="en-GB" sz="1700" b="0" i="0" u="sng" strike="noStrike" cap="none" dirty="0">
                <a:solidFill>
                  <a:srgbClr val="1B458F"/>
                </a:solidFill>
                <a:latin typeface="Arial"/>
                <a:ea typeface="Arial"/>
                <a:cs typeface="Arial"/>
                <a:sym typeface="Arial"/>
                <a:hlinkClick r:id="rId9" action="ppaction://hlinksldjump">
                  <a:extLst>
                    <a:ext uri="{A12FA001-AC4F-418D-AE19-62706E023703}">
                      <ahyp:hlinkClr xmlns:ahyp="http://schemas.microsoft.com/office/drawing/2018/hyperlinkcolor" val="tx"/>
                    </a:ext>
                  </a:extLst>
                </a:hlinkClick>
              </a:rPr>
              <a:t>References</a:t>
            </a:r>
            <a:r>
              <a:rPr lang="en-GB" sz="1700" b="0" i="0" u="none" strike="noStrike" cap="none" dirty="0">
                <a:solidFill>
                  <a:srgbClr val="0D0D0D"/>
                </a:solidFill>
                <a:latin typeface="Arial"/>
                <a:ea typeface="Arial"/>
                <a:cs typeface="Arial"/>
                <a:sym typeface="Arial"/>
              </a:rPr>
              <a:t> </a:t>
            </a:r>
            <a:r>
              <a:rPr lang="en-GB" sz="1700" dirty="0">
                <a:solidFill>
                  <a:srgbClr val="0D0D0D"/>
                </a:solidFill>
              </a:rPr>
              <a:t>(slides 52-53)</a:t>
            </a:r>
          </a:p>
          <a:p>
            <a:pPr marL="239994" indent="-239994">
              <a:buSzPts val="1700"/>
              <a:buFont typeface="Arial"/>
              <a:buChar char="•"/>
            </a:pPr>
            <a:endParaRPr lang="en-GB" sz="1700" dirty="0">
              <a:solidFill>
                <a:srgbClr val="0D0D0D"/>
              </a:solidFill>
            </a:endParaRPr>
          </a:p>
          <a:p>
            <a:pPr marL="239994" indent="-239994">
              <a:buSzPts val="1700"/>
              <a:buFont typeface="Arial"/>
              <a:buChar char="•"/>
            </a:pPr>
            <a:r>
              <a:rPr lang="en-GB" sz="1700" u="sng" dirty="0">
                <a:solidFill>
                  <a:srgbClr val="1B458F"/>
                </a:solidFill>
                <a:hlinkClick r:id="rId10" action="ppaction://hlinksldjump">
                  <a:extLst>
                    <a:ext uri="{A12FA001-AC4F-418D-AE19-62706E023703}">
                      <ahyp:hlinkClr xmlns:ahyp="http://schemas.microsoft.com/office/drawing/2018/hyperlinkcolor" val="tx"/>
                    </a:ext>
                  </a:extLst>
                </a:hlinkClick>
              </a:rPr>
              <a:t>Appendix</a:t>
            </a:r>
            <a:r>
              <a:rPr lang="en-GB" sz="1700" dirty="0">
                <a:solidFill>
                  <a:srgbClr val="0D0D0D"/>
                </a:solidFill>
              </a:rPr>
              <a:t> (slides 53-61)</a:t>
            </a:r>
            <a:endParaRPr sz="1700" dirty="0"/>
          </a:p>
        </p:txBody>
      </p:sp>
      <p:sp>
        <p:nvSpPr>
          <p:cNvPr id="26887" name="Google Shape;26887;p29"/>
          <p:cNvSpPr txBox="1"/>
          <p:nvPr/>
        </p:nvSpPr>
        <p:spPr>
          <a:xfrm>
            <a:off x="387350" y="5954438"/>
            <a:ext cx="11417400" cy="162900"/>
          </a:xfrm>
          <a:prstGeom prst="rect">
            <a:avLst/>
          </a:prstGeom>
          <a:noFill/>
          <a:ln>
            <a:noFill/>
          </a:ln>
        </p:spPr>
        <p:txBody>
          <a:bodyPr spcFirstLastPara="1" wrap="square" lIns="0" tIns="0" rIns="0" bIns="0" anchor="b" anchorCtr="0">
            <a:noAutofit/>
          </a:bodyPr>
          <a:lstStyle/>
          <a:p>
            <a:pPr lvl="0">
              <a:buClr>
                <a:srgbClr val="7C7C81"/>
              </a:buClr>
              <a:buSzPts val="900"/>
            </a:pPr>
            <a:r>
              <a:rPr lang="en-GB" sz="900" b="0" i="0" u="none" strike="noStrike" cap="none" dirty="0">
                <a:solidFill>
                  <a:srgbClr val="7C7C81"/>
                </a:solidFill>
                <a:latin typeface="Arial"/>
                <a:ea typeface="Arial"/>
                <a:cs typeface="Arial"/>
                <a:sym typeface="Arial"/>
              </a:rPr>
              <a:t>All code and data for the analysis featured in this pack: </a:t>
            </a:r>
            <a:r>
              <a:rPr lang="en-GB" sz="900" b="0" i="0" u="sng" strike="noStrike" cap="none" dirty="0">
                <a:solidFill>
                  <a:schemeClr val="hlink"/>
                </a:solidFill>
                <a:latin typeface="Arial"/>
                <a:ea typeface="Arial"/>
                <a:cs typeface="Arial"/>
                <a:sym typeface="Arial"/>
                <a:hlinkClick r:id="rId11"/>
              </a:rPr>
              <a:t>github.com/eddwebster/football_analytics</a:t>
            </a:r>
            <a:r>
              <a:rPr lang="en-GB" sz="900" b="0" i="0" u="none" strike="noStrike" cap="none" dirty="0">
                <a:solidFill>
                  <a:srgbClr val="7C7C81"/>
                </a:solidFill>
                <a:latin typeface="Arial"/>
                <a:ea typeface="Arial"/>
                <a:cs typeface="Arial"/>
                <a:sym typeface="Arial"/>
              </a:rPr>
              <a:t> </a:t>
            </a:r>
            <a:r>
              <a:rPr lang="en-GB" sz="900" dirty="0">
                <a:solidFill>
                  <a:srgbClr val="7C7C81"/>
                </a:solidFill>
              </a:rPr>
              <a:t>a</a:t>
            </a:r>
            <a:r>
              <a:rPr lang="en-GB" sz="900" b="0" i="0" u="none" strike="noStrike" cap="none" dirty="0">
                <a:solidFill>
                  <a:srgbClr val="7C7C81"/>
                </a:solidFill>
                <a:latin typeface="Arial"/>
                <a:ea typeface="Arial"/>
                <a:cs typeface="Arial"/>
                <a:sym typeface="Arial"/>
              </a:rPr>
              <a:t>nd </a:t>
            </a:r>
            <a:r>
              <a:rPr lang="en-GB" sz="900" dirty="0">
                <a:solidFill>
                  <a:srgbClr val="7C7C81"/>
                </a:solidFill>
              </a:rPr>
              <a:t>Tableau visualisations: </a:t>
            </a:r>
            <a:r>
              <a:rPr lang="en-GB" sz="900" dirty="0">
                <a:solidFill>
                  <a:srgbClr val="7C7C81"/>
                </a:solidFill>
                <a:hlinkClick r:id="rId12"/>
              </a:rPr>
              <a:t>public.tableau.com/profile/edd.webster</a:t>
            </a:r>
            <a:r>
              <a:rPr lang="en-GB" sz="900" dirty="0">
                <a:solidFill>
                  <a:srgbClr val="7C7C81"/>
                </a:solidFill>
              </a:rPr>
              <a:t>. </a:t>
            </a:r>
            <a:endParaRPr dirty="0"/>
          </a:p>
        </p:txBody>
      </p:sp>
      <p:sp>
        <p:nvSpPr>
          <p:cNvPr id="22" name="Google Shape;26913;p30">
            <a:hlinkClick r:id="rId13" action="ppaction://hlinksldjump"/>
            <a:extLst>
              <a:ext uri="{FF2B5EF4-FFF2-40B4-BE49-F238E27FC236}">
                <a16:creationId xmlns:a16="http://schemas.microsoft.com/office/drawing/2014/main" id="{D42E254D-D7D0-4C45-B8F1-018A6D183BE0}"/>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3" name="Google Shape;27038;p37">
            <a:hlinkClick r:id="rId4" action="ppaction://hlinksldjump"/>
            <a:extLst>
              <a:ext uri="{FF2B5EF4-FFF2-40B4-BE49-F238E27FC236}">
                <a16:creationId xmlns:a16="http://schemas.microsoft.com/office/drawing/2014/main" id="{B4A8395A-7E69-5543-A261-B167F1423B4F}"/>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4" name="Google Shape;27039;p37">
            <a:hlinkClick r:id="rId5" action="ppaction://hlinksldjump"/>
            <a:extLst>
              <a:ext uri="{FF2B5EF4-FFF2-40B4-BE49-F238E27FC236}">
                <a16:creationId xmlns:a16="http://schemas.microsoft.com/office/drawing/2014/main" id="{09A178A3-6B5E-624A-BAA9-E881B0BA5789}"/>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6" name="Google Shape;27040;p37">
            <a:hlinkClick r:id="rId9" action="ppaction://hlinksldjump"/>
            <a:extLst>
              <a:ext uri="{FF2B5EF4-FFF2-40B4-BE49-F238E27FC236}">
                <a16:creationId xmlns:a16="http://schemas.microsoft.com/office/drawing/2014/main" id="{8923129F-11C3-5948-9B4A-08D9CF579557}"/>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2" name="Google Shape;27042;p37">
            <a:hlinkClick r:id="rId8" action="ppaction://hlinksldjump"/>
            <a:extLst>
              <a:ext uri="{FF2B5EF4-FFF2-40B4-BE49-F238E27FC236}">
                <a16:creationId xmlns:a16="http://schemas.microsoft.com/office/drawing/2014/main" id="{AD8F27CE-2141-D74D-8955-AA21ABDF6675}"/>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3" name="Google Shape;27043;p37">
            <a:hlinkClick r:id="rId10" action="ppaction://hlinksldjump"/>
            <a:extLst>
              <a:ext uri="{FF2B5EF4-FFF2-40B4-BE49-F238E27FC236}">
                <a16:creationId xmlns:a16="http://schemas.microsoft.com/office/drawing/2014/main" id="{8AF44401-C640-DD45-8315-AB651BAC5ACD}"/>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4" name="Google Shape;27039;p37">
            <a:hlinkClick r:id="rId6" action="ppaction://hlinksldjump"/>
            <a:extLst>
              <a:ext uri="{FF2B5EF4-FFF2-40B4-BE49-F238E27FC236}">
                <a16:creationId xmlns:a16="http://schemas.microsoft.com/office/drawing/2014/main" id="{37B610A6-CCDC-384B-87A5-00521200C79B}"/>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5" name="Google Shape;27041;p37">
            <a:hlinkClick r:id="rId7" action="ppaction://hlinksldjump"/>
            <a:extLst>
              <a:ext uri="{FF2B5EF4-FFF2-40B4-BE49-F238E27FC236}">
                <a16:creationId xmlns:a16="http://schemas.microsoft.com/office/drawing/2014/main" id="{581712D2-94CF-214F-BCA5-389B9ABEDA9F}"/>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5" name="Picture 24">
            <a:hlinkClick r:id="rId14"/>
            <a:extLst>
              <a:ext uri="{FF2B5EF4-FFF2-40B4-BE49-F238E27FC236}">
                <a16:creationId xmlns:a16="http://schemas.microsoft.com/office/drawing/2014/main" id="{C643F7D1-EDDB-9945-BC77-D66F0BC02338}"/>
              </a:ext>
            </a:extLst>
          </p:cNvPr>
          <p:cNvPicPr>
            <a:picLocks noChangeAspect="1"/>
          </p:cNvPicPr>
          <p:nvPr/>
        </p:nvPicPr>
        <p:blipFill>
          <a:blip r:embed="rId15"/>
          <a:stretch>
            <a:fillRect/>
          </a:stretch>
        </p:blipFill>
        <p:spPr>
          <a:xfrm>
            <a:off x="9093307" y="1358900"/>
            <a:ext cx="2664124" cy="2171865"/>
          </a:xfrm>
          <a:prstGeom prst="rect">
            <a:avLst/>
          </a:prstGeom>
        </p:spPr>
      </p:pic>
      <p:pic>
        <p:nvPicPr>
          <p:cNvPr id="3" name="Picture 2">
            <a:hlinkClick r:id="rId16"/>
            <a:extLst>
              <a:ext uri="{FF2B5EF4-FFF2-40B4-BE49-F238E27FC236}">
                <a16:creationId xmlns:a16="http://schemas.microsoft.com/office/drawing/2014/main" id="{FD111CF8-7E0A-C34D-A15E-ECAC21EEF79A}"/>
              </a:ext>
            </a:extLst>
          </p:cNvPr>
          <p:cNvPicPr>
            <a:picLocks noChangeAspect="1"/>
          </p:cNvPicPr>
          <p:nvPr/>
        </p:nvPicPr>
        <p:blipFill>
          <a:blip r:embed="rId17"/>
          <a:stretch>
            <a:fillRect/>
          </a:stretch>
        </p:blipFill>
        <p:spPr>
          <a:xfrm>
            <a:off x="9093307" y="3685343"/>
            <a:ext cx="2664124" cy="217683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27205" name="Google Shape;27205;p44"/>
          <p:cNvSpPr txBox="1">
            <a:spLocks noGrp="1"/>
          </p:cNvSpPr>
          <p:nvPr>
            <p:ph type="body" idx="2"/>
          </p:nvPr>
        </p:nvSpPr>
        <p:spPr>
          <a:xfrm>
            <a:off x="394863" y="566854"/>
            <a:ext cx="11716687" cy="27978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800" dirty="0"/>
              <a:t>Visualising how Palace controlled the space when analysing their chances through Pitch Control</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Pitch Control visualisations created using matplotlib. See: </a:t>
            </a:r>
            <a:r>
              <a:rPr lang="en-GB" sz="900" dirty="0">
                <a:hlinkClick r:id="rId3"/>
              </a:rPr>
              <a:t>nbviewer.org/github/eddwebster/watford/blob/main/notebooks/4_data_analysis/Second Spectrum Data Visualisation.ipynb</a:t>
            </a:r>
            <a:r>
              <a:rPr lang="en-GB" sz="900" dirty="0"/>
              <a:t>.</a:t>
            </a:r>
          </a:p>
          <a:p>
            <a:pPr marL="0" lvl="0" indent="0">
              <a:buClr>
                <a:srgbClr val="7F7F7F"/>
              </a:buClr>
              <a:buSzPts val="900"/>
            </a:pPr>
            <a:r>
              <a:rPr lang="en-GB" sz="900" dirty="0"/>
              <a:t>For more information about Pitch Control, see the Appendix [</a:t>
            </a:r>
            <a:r>
              <a:rPr lang="en-GB" sz="900" dirty="0">
                <a:hlinkClick r:id="rId4" action="ppaction://hlinksldjump"/>
              </a:rPr>
              <a:t>link</a:t>
            </a:r>
            <a:r>
              <a:rPr lang="en-GB" sz="900" dirty="0"/>
              <a:t>] and </a:t>
            </a:r>
            <a:r>
              <a:rPr lang="en-GB" sz="900" dirty="0">
                <a:hlinkClick r:id="rId5"/>
              </a:rPr>
              <a:t>William Spearman</a:t>
            </a:r>
            <a:r>
              <a:rPr lang="en-GB" sz="900" dirty="0"/>
              <a:t>’s 2018 Paper ’Beyond Expected Goals’: </a:t>
            </a:r>
            <a:r>
              <a:rPr lang="en-GB" sz="900" dirty="0">
                <a:hlinkClick r:id="rId6"/>
              </a:rPr>
              <a:t>www.researchgate.net/publication/327139841_Beyond_Expected_Goals</a:t>
            </a:r>
            <a:r>
              <a:rPr lang="en-GB" sz="900" dirty="0"/>
              <a:t>.</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Goals in the Leicester Game…with Pitch Control</a:t>
            </a:r>
          </a:p>
        </p:txBody>
      </p:sp>
      <p:sp>
        <p:nvSpPr>
          <p:cNvPr id="12" name="Google Shape;26913;p30">
            <a:hlinkClick r:id="rId7" action="ppaction://hlinksldjump"/>
            <a:extLst>
              <a:ext uri="{FF2B5EF4-FFF2-40B4-BE49-F238E27FC236}">
                <a16:creationId xmlns:a16="http://schemas.microsoft.com/office/drawing/2014/main" id="{466D0A2D-8C40-5F4B-A64B-061A7A927283}"/>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3" name="Google Shape;27038;p37">
            <a:hlinkClick r:id="rId8" action="ppaction://hlinksldjump"/>
            <a:extLst>
              <a:ext uri="{FF2B5EF4-FFF2-40B4-BE49-F238E27FC236}">
                <a16:creationId xmlns:a16="http://schemas.microsoft.com/office/drawing/2014/main" id="{38DC37D2-C74F-C34D-B3A1-3B4582AAA53D}"/>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4" name="Google Shape;27039;p37">
            <a:hlinkClick r:id="rId9" action="ppaction://hlinksldjump"/>
            <a:extLst>
              <a:ext uri="{FF2B5EF4-FFF2-40B4-BE49-F238E27FC236}">
                <a16:creationId xmlns:a16="http://schemas.microsoft.com/office/drawing/2014/main" id="{A6D15721-9199-9E4C-99D2-8E0DC502615A}"/>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5" name="Google Shape;27040;p37">
            <a:hlinkClick r:id="rId10" action="ppaction://hlinksldjump"/>
            <a:extLst>
              <a:ext uri="{FF2B5EF4-FFF2-40B4-BE49-F238E27FC236}">
                <a16:creationId xmlns:a16="http://schemas.microsoft.com/office/drawing/2014/main" id="{A27EE94B-0CCD-2C4E-BB11-B365383A55E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6" name="Google Shape;27042;p37">
            <a:hlinkClick r:id="rId11" action="ppaction://hlinksldjump"/>
            <a:extLst>
              <a:ext uri="{FF2B5EF4-FFF2-40B4-BE49-F238E27FC236}">
                <a16:creationId xmlns:a16="http://schemas.microsoft.com/office/drawing/2014/main" id="{B3C1D62F-E7A1-6747-814F-9159F46242E2}"/>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7" name="Google Shape;27043;p37">
            <a:hlinkClick r:id="rId12" action="ppaction://hlinksldjump"/>
            <a:extLst>
              <a:ext uri="{FF2B5EF4-FFF2-40B4-BE49-F238E27FC236}">
                <a16:creationId xmlns:a16="http://schemas.microsoft.com/office/drawing/2014/main" id="{13FAB61D-BAED-684F-B7AA-88A3EC9D7ED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8" name="Google Shape;27039;p37">
            <a:hlinkClick r:id="rId13" action="ppaction://hlinksldjump"/>
            <a:extLst>
              <a:ext uri="{FF2B5EF4-FFF2-40B4-BE49-F238E27FC236}">
                <a16:creationId xmlns:a16="http://schemas.microsoft.com/office/drawing/2014/main" id="{F9CD013B-6359-994B-836F-1EBEEBD290D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0" name="Google Shape;27041;p37">
            <a:hlinkClick r:id="rId14" action="ppaction://hlinksldjump"/>
            <a:extLst>
              <a:ext uri="{FF2B5EF4-FFF2-40B4-BE49-F238E27FC236}">
                <a16:creationId xmlns:a16="http://schemas.microsoft.com/office/drawing/2014/main" id="{89329273-8C84-774C-ABFF-BAA7456E545B}"/>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3" name="Picture 2" descr="Matplotlib logo — Matplotlib 3.5.1 documentation">
            <a:extLst>
              <a:ext uri="{FF2B5EF4-FFF2-40B4-BE49-F238E27FC236}">
                <a16:creationId xmlns:a16="http://schemas.microsoft.com/office/drawing/2014/main" id="{CF713375-6EC6-1A45-B3B7-63A7625CB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1929" y="6256152"/>
            <a:ext cx="2365591" cy="473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AF98C1-2E27-CE45-9CD7-ACCA8689B1B2}"/>
              </a:ext>
            </a:extLst>
          </p:cNvPr>
          <p:cNvSpPr txBox="1"/>
          <p:nvPr/>
        </p:nvSpPr>
        <p:spPr>
          <a:xfrm>
            <a:off x="2113688" y="3213570"/>
            <a:ext cx="3082032" cy="307777"/>
          </a:xfrm>
          <a:prstGeom prst="rect">
            <a:avLst/>
          </a:prstGeom>
          <a:noFill/>
        </p:spPr>
        <p:txBody>
          <a:bodyPr wrap="square" rtlCol="0">
            <a:spAutoFit/>
          </a:bodyPr>
          <a:lstStyle/>
          <a:p>
            <a:pPr algn="ctr"/>
            <a:r>
              <a:rPr lang="en-GB" b="1" i="1" dirty="0"/>
              <a:t>Iheanacho (31' mins)</a:t>
            </a:r>
            <a:endParaRPr lang="en-GB" dirty="0"/>
          </a:p>
        </p:txBody>
      </p:sp>
      <p:sp>
        <p:nvSpPr>
          <p:cNvPr id="30" name="TextBox 29">
            <a:extLst>
              <a:ext uri="{FF2B5EF4-FFF2-40B4-BE49-F238E27FC236}">
                <a16:creationId xmlns:a16="http://schemas.microsoft.com/office/drawing/2014/main" id="{3053DDFA-D478-B04E-98B9-573D36DC7A78}"/>
              </a:ext>
            </a:extLst>
          </p:cNvPr>
          <p:cNvSpPr txBox="1"/>
          <p:nvPr/>
        </p:nvSpPr>
        <p:spPr>
          <a:xfrm>
            <a:off x="6979394" y="3223447"/>
            <a:ext cx="3082032" cy="307777"/>
          </a:xfrm>
          <a:prstGeom prst="rect">
            <a:avLst/>
          </a:prstGeom>
          <a:noFill/>
        </p:spPr>
        <p:txBody>
          <a:bodyPr wrap="square" rtlCol="0">
            <a:spAutoFit/>
          </a:bodyPr>
          <a:lstStyle/>
          <a:p>
            <a:pPr algn="ctr"/>
            <a:r>
              <a:rPr lang="en-GB" b="1" i="1" dirty="0"/>
              <a:t>Vardy (37' mins)</a:t>
            </a:r>
            <a:endParaRPr lang="en-GB" dirty="0"/>
          </a:p>
        </p:txBody>
      </p:sp>
      <p:sp>
        <p:nvSpPr>
          <p:cNvPr id="33" name="TextBox 32">
            <a:extLst>
              <a:ext uri="{FF2B5EF4-FFF2-40B4-BE49-F238E27FC236}">
                <a16:creationId xmlns:a16="http://schemas.microsoft.com/office/drawing/2014/main" id="{222AA427-4948-E043-9791-4BE87E85F620}"/>
              </a:ext>
            </a:extLst>
          </p:cNvPr>
          <p:cNvSpPr txBox="1"/>
          <p:nvPr/>
        </p:nvSpPr>
        <p:spPr>
          <a:xfrm>
            <a:off x="2113688" y="5533997"/>
            <a:ext cx="3082032" cy="307777"/>
          </a:xfrm>
          <a:prstGeom prst="rect">
            <a:avLst/>
          </a:prstGeom>
          <a:noFill/>
        </p:spPr>
        <p:txBody>
          <a:bodyPr wrap="square" rtlCol="0">
            <a:spAutoFit/>
          </a:bodyPr>
          <a:lstStyle/>
          <a:p>
            <a:pPr algn="ctr"/>
            <a:r>
              <a:rPr lang="en-GB" b="1" i="1" dirty="0" err="1"/>
              <a:t>Olise</a:t>
            </a:r>
            <a:r>
              <a:rPr lang="en-GB" b="1" i="1" dirty="0"/>
              <a:t> (61' mins)</a:t>
            </a:r>
            <a:endParaRPr lang="en-GB" dirty="0"/>
          </a:p>
        </p:txBody>
      </p:sp>
      <p:sp>
        <p:nvSpPr>
          <p:cNvPr id="34" name="TextBox 33">
            <a:extLst>
              <a:ext uri="{FF2B5EF4-FFF2-40B4-BE49-F238E27FC236}">
                <a16:creationId xmlns:a16="http://schemas.microsoft.com/office/drawing/2014/main" id="{D58D576B-1820-1E4A-B3EC-D3F06E175AFB}"/>
              </a:ext>
            </a:extLst>
          </p:cNvPr>
          <p:cNvSpPr txBox="1"/>
          <p:nvPr/>
        </p:nvSpPr>
        <p:spPr>
          <a:xfrm>
            <a:off x="6979394" y="5543874"/>
            <a:ext cx="3082032" cy="307777"/>
          </a:xfrm>
          <a:prstGeom prst="rect">
            <a:avLst/>
          </a:prstGeom>
          <a:noFill/>
        </p:spPr>
        <p:txBody>
          <a:bodyPr wrap="square" rtlCol="0">
            <a:spAutoFit/>
          </a:bodyPr>
          <a:lstStyle/>
          <a:p>
            <a:pPr algn="ctr"/>
            <a:r>
              <a:rPr lang="en-GB" b="1" i="1" dirty="0" err="1"/>
              <a:t>Schlupp</a:t>
            </a:r>
            <a:r>
              <a:rPr lang="en-GB" b="1" i="1" dirty="0"/>
              <a:t> (72 mins)</a:t>
            </a:r>
            <a:endParaRPr lang="en-GB" dirty="0"/>
          </a:p>
        </p:txBody>
      </p:sp>
    </p:spTree>
    <p:extLst>
      <p:ext uri="{BB962C8B-B14F-4D97-AF65-F5344CB8AC3E}">
        <p14:creationId xmlns:p14="http://schemas.microsoft.com/office/powerpoint/2010/main" val="370949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27205" name="Google Shape;27205;p44"/>
          <p:cNvSpPr txBox="1">
            <a:spLocks noGrp="1"/>
          </p:cNvSpPr>
          <p:nvPr>
            <p:ph type="body" idx="2"/>
          </p:nvPr>
        </p:nvSpPr>
        <p:spPr>
          <a:xfrm>
            <a:off x="394863" y="566854"/>
            <a:ext cx="11716687" cy="27978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800" dirty="0"/>
              <a:t>Visualising how Palace controlled the space when analysing their chances through Pitch Control</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Pitch Control visualisations created using matplotlib. See: </a:t>
            </a:r>
            <a:r>
              <a:rPr lang="en-GB" sz="900" dirty="0">
                <a:hlinkClick r:id="rId3"/>
              </a:rPr>
              <a:t>nbviewer.org/github/eddwebster/watford/blob/main/notebooks/4_data_analysis/Second Spectrum Data Visualisation.ipynb</a:t>
            </a:r>
            <a:r>
              <a:rPr lang="en-GB" sz="900" dirty="0"/>
              <a:t>.</a:t>
            </a:r>
          </a:p>
          <a:p>
            <a:pPr marL="0" lvl="0" indent="0">
              <a:buClr>
                <a:srgbClr val="7F7F7F"/>
              </a:buClr>
              <a:buSzPts val="900"/>
            </a:pPr>
            <a:r>
              <a:rPr lang="en-GB" sz="900" dirty="0"/>
              <a:t>For more information about Pitch Control, see the Appendix [</a:t>
            </a:r>
            <a:r>
              <a:rPr lang="en-GB" sz="900" dirty="0">
                <a:hlinkClick r:id="rId4" action="ppaction://hlinksldjump"/>
              </a:rPr>
              <a:t>link</a:t>
            </a:r>
            <a:r>
              <a:rPr lang="en-GB" sz="900" dirty="0"/>
              <a:t>] and </a:t>
            </a:r>
            <a:r>
              <a:rPr lang="en-GB" sz="900" dirty="0">
                <a:hlinkClick r:id="rId5"/>
              </a:rPr>
              <a:t>William Spearman</a:t>
            </a:r>
            <a:r>
              <a:rPr lang="en-GB" sz="900" dirty="0"/>
              <a:t>’s 2018 Paper ’Beyond Expected Goals’: </a:t>
            </a:r>
            <a:r>
              <a:rPr lang="en-GB" sz="900" dirty="0">
                <a:hlinkClick r:id="rId6"/>
              </a:rPr>
              <a:t>www.researchgate.net/publication/327139841_Beyond_Expected_Goals</a:t>
            </a:r>
            <a:r>
              <a:rPr lang="en-GB" sz="900" dirty="0"/>
              <a:t>.</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Comparing the Footage with Pitch Control</a:t>
            </a:r>
          </a:p>
        </p:txBody>
      </p:sp>
      <p:sp>
        <p:nvSpPr>
          <p:cNvPr id="12" name="Google Shape;26913;p30">
            <a:hlinkClick r:id="rId7" action="ppaction://hlinksldjump"/>
            <a:extLst>
              <a:ext uri="{FF2B5EF4-FFF2-40B4-BE49-F238E27FC236}">
                <a16:creationId xmlns:a16="http://schemas.microsoft.com/office/drawing/2014/main" id="{466D0A2D-8C40-5F4B-A64B-061A7A927283}"/>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3" name="Google Shape;27038;p37">
            <a:hlinkClick r:id="rId8" action="ppaction://hlinksldjump"/>
            <a:extLst>
              <a:ext uri="{FF2B5EF4-FFF2-40B4-BE49-F238E27FC236}">
                <a16:creationId xmlns:a16="http://schemas.microsoft.com/office/drawing/2014/main" id="{38DC37D2-C74F-C34D-B3A1-3B4582AAA53D}"/>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4" name="Google Shape;27039;p37">
            <a:hlinkClick r:id="rId9" action="ppaction://hlinksldjump"/>
            <a:extLst>
              <a:ext uri="{FF2B5EF4-FFF2-40B4-BE49-F238E27FC236}">
                <a16:creationId xmlns:a16="http://schemas.microsoft.com/office/drawing/2014/main" id="{A6D15721-9199-9E4C-99D2-8E0DC502615A}"/>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5" name="Google Shape;27040;p37">
            <a:hlinkClick r:id="rId10" action="ppaction://hlinksldjump"/>
            <a:extLst>
              <a:ext uri="{FF2B5EF4-FFF2-40B4-BE49-F238E27FC236}">
                <a16:creationId xmlns:a16="http://schemas.microsoft.com/office/drawing/2014/main" id="{A27EE94B-0CCD-2C4E-BB11-B365383A55E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6" name="Google Shape;27042;p37">
            <a:hlinkClick r:id="rId11" action="ppaction://hlinksldjump"/>
            <a:extLst>
              <a:ext uri="{FF2B5EF4-FFF2-40B4-BE49-F238E27FC236}">
                <a16:creationId xmlns:a16="http://schemas.microsoft.com/office/drawing/2014/main" id="{B3C1D62F-E7A1-6747-814F-9159F46242E2}"/>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7" name="Google Shape;27043;p37">
            <a:hlinkClick r:id="rId12" action="ppaction://hlinksldjump"/>
            <a:extLst>
              <a:ext uri="{FF2B5EF4-FFF2-40B4-BE49-F238E27FC236}">
                <a16:creationId xmlns:a16="http://schemas.microsoft.com/office/drawing/2014/main" id="{13FAB61D-BAED-684F-B7AA-88A3EC9D7ED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8" name="Google Shape;27039;p37">
            <a:hlinkClick r:id="rId13" action="ppaction://hlinksldjump"/>
            <a:extLst>
              <a:ext uri="{FF2B5EF4-FFF2-40B4-BE49-F238E27FC236}">
                <a16:creationId xmlns:a16="http://schemas.microsoft.com/office/drawing/2014/main" id="{F9CD013B-6359-994B-836F-1EBEEBD290D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0" name="Google Shape;27041;p37">
            <a:hlinkClick r:id="rId14" action="ppaction://hlinksldjump"/>
            <a:extLst>
              <a:ext uri="{FF2B5EF4-FFF2-40B4-BE49-F238E27FC236}">
                <a16:creationId xmlns:a16="http://schemas.microsoft.com/office/drawing/2014/main" id="{89329273-8C84-774C-ABFF-BAA7456E545B}"/>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3" name="Picture 2" descr="Matplotlib logo — Matplotlib 3.5.1 documentation">
            <a:extLst>
              <a:ext uri="{FF2B5EF4-FFF2-40B4-BE49-F238E27FC236}">
                <a16:creationId xmlns:a16="http://schemas.microsoft.com/office/drawing/2014/main" id="{CF713375-6EC6-1A45-B3B7-63A7625CB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71929" y="6256152"/>
            <a:ext cx="2365591" cy="47311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8F6A202-3424-004B-B00F-687CC5BCAF21}"/>
              </a:ext>
            </a:extLst>
          </p:cNvPr>
          <p:cNvSpPr txBox="1"/>
          <p:nvPr/>
        </p:nvSpPr>
        <p:spPr>
          <a:xfrm>
            <a:off x="2113688" y="5533997"/>
            <a:ext cx="3082032" cy="307777"/>
          </a:xfrm>
          <a:prstGeom prst="rect">
            <a:avLst/>
          </a:prstGeom>
          <a:noFill/>
        </p:spPr>
        <p:txBody>
          <a:bodyPr wrap="square" rtlCol="0">
            <a:spAutoFit/>
          </a:bodyPr>
          <a:lstStyle/>
          <a:p>
            <a:pPr algn="ctr"/>
            <a:r>
              <a:rPr lang="en-GB" b="1" i="1" dirty="0" err="1"/>
              <a:t>Olise</a:t>
            </a:r>
            <a:r>
              <a:rPr lang="en-GB" b="1" i="1" dirty="0"/>
              <a:t> (61' mins)</a:t>
            </a:r>
            <a:endParaRPr lang="en-GB" dirty="0"/>
          </a:p>
        </p:txBody>
      </p:sp>
      <p:sp>
        <p:nvSpPr>
          <p:cNvPr id="28" name="TextBox 27">
            <a:extLst>
              <a:ext uri="{FF2B5EF4-FFF2-40B4-BE49-F238E27FC236}">
                <a16:creationId xmlns:a16="http://schemas.microsoft.com/office/drawing/2014/main" id="{F86AF1A3-1BFB-CD4F-AB97-8C026CEAAFC3}"/>
              </a:ext>
            </a:extLst>
          </p:cNvPr>
          <p:cNvSpPr txBox="1"/>
          <p:nvPr/>
        </p:nvSpPr>
        <p:spPr>
          <a:xfrm>
            <a:off x="6979394" y="5543874"/>
            <a:ext cx="3082032" cy="307777"/>
          </a:xfrm>
          <a:prstGeom prst="rect">
            <a:avLst/>
          </a:prstGeom>
          <a:noFill/>
        </p:spPr>
        <p:txBody>
          <a:bodyPr wrap="square" rtlCol="0">
            <a:spAutoFit/>
          </a:bodyPr>
          <a:lstStyle/>
          <a:p>
            <a:pPr algn="ctr"/>
            <a:r>
              <a:rPr lang="en-GB" b="1" i="1" dirty="0" err="1"/>
              <a:t>Schlupp</a:t>
            </a:r>
            <a:r>
              <a:rPr lang="en-GB" b="1" i="1" dirty="0"/>
              <a:t> (72 mins)</a:t>
            </a:r>
            <a:endParaRPr lang="en-GB" dirty="0"/>
          </a:p>
        </p:txBody>
      </p:sp>
    </p:spTree>
    <p:extLst>
      <p:ext uri="{BB962C8B-B14F-4D97-AF65-F5344CB8AC3E}">
        <p14:creationId xmlns:p14="http://schemas.microsoft.com/office/powerpoint/2010/main" val="3722978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27205" name="Google Shape;27205;p44"/>
          <p:cNvSpPr txBox="1">
            <a:spLocks noGrp="1"/>
          </p:cNvSpPr>
          <p:nvPr>
            <p:ph type="body" idx="2"/>
          </p:nvPr>
        </p:nvSpPr>
        <p:spPr>
          <a:xfrm>
            <a:off x="394864" y="568834"/>
            <a:ext cx="11417300" cy="27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800" dirty="0"/>
              <a:t>Derived from the Tracking data</a:t>
            </a:r>
          </a:p>
        </p:txBody>
      </p:sp>
      <p:sp>
        <p:nvSpPr>
          <p:cNvPr id="27207" name="Google Shape;27207;p44"/>
          <p:cNvSpPr txBox="1">
            <a:spLocks noGrp="1"/>
          </p:cNvSpPr>
          <p:nvPr>
            <p:ph type="body" idx="4"/>
          </p:nvPr>
        </p:nvSpPr>
        <p:spPr>
          <a:xfrm>
            <a:off x="387350" y="5950880"/>
            <a:ext cx="11417400" cy="16639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using matplotlib. See: </a:t>
            </a:r>
            <a:r>
              <a:rPr lang="en-GB" sz="900" dirty="0">
                <a:hlinkClick r:id="rId3"/>
              </a:rPr>
              <a:t>nbviewer.org/github/eddwebster/watford/blob/main/notebooks/4_data_analysis/Second Spectrum Data Visualisation.ipynb</a:t>
            </a:r>
            <a:r>
              <a:rPr lang="en-GB" sz="900" dirty="0"/>
              <a:t> </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Zaha’s Sprints</a:t>
            </a:r>
          </a:p>
        </p:txBody>
      </p:sp>
      <p:sp>
        <p:nvSpPr>
          <p:cNvPr id="15" name="Google Shape;26913;p30">
            <a:hlinkClick r:id="rId4" action="ppaction://hlinksldjump"/>
            <a:extLst>
              <a:ext uri="{FF2B5EF4-FFF2-40B4-BE49-F238E27FC236}">
                <a16:creationId xmlns:a16="http://schemas.microsoft.com/office/drawing/2014/main" id="{1106F724-167A-E24F-A313-600CFC9099B9}"/>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6" name="Google Shape;27038;p37">
            <a:hlinkClick r:id="rId5" action="ppaction://hlinksldjump"/>
            <a:extLst>
              <a:ext uri="{FF2B5EF4-FFF2-40B4-BE49-F238E27FC236}">
                <a16:creationId xmlns:a16="http://schemas.microsoft.com/office/drawing/2014/main" id="{B7CC9C3C-129E-434F-84BA-3A0C1A3CDDA8}"/>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7" name="Google Shape;27039;p37">
            <a:hlinkClick r:id="rId6" action="ppaction://hlinksldjump"/>
            <a:extLst>
              <a:ext uri="{FF2B5EF4-FFF2-40B4-BE49-F238E27FC236}">
                <a16:creationId xmlns:a16="http://schemas.microsoft.com/office/drawing/2014/main" id="{20739A79-1AB1-6840-BC1F-2BEAB6DCA734}"/>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8" name="Google Shape;27040;p37">
            <a:hlinkClick r:id="rId7" action="ppaction://hlinksldjump"/>
            <a:extLst>
              <a:ext uri="{FF2B5EF4-FFF2-40B4-BE49-F238E27FC236}">
                <a16:creationId xmlns:a16="http://schemas.microsoft.com/office/drawing/2014/main" id="{DAFD5C78-B0FE-A642-9D97-48A3A89C1C8B}"/>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9" name="Google Shape;27042;p37">
            <a:hlinkClick r:id="rId8" action="ppaction://hlinksldjump"/>
            <a:extLst>
              <a:ext uri="{FF2B5EF4-FFF2-40B4-BE49-F238E27FC236}">
                <a16:creationId xmlns:a16="http://schemas.microsoft.com/office/drawing/2014/main" id="{FD0C08DC-58B2-1B44-B8CE-07A4E6C02D6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0" name="Google Shape;27043;p37">
            <a:hlinkClick r:id="rId9" action="ppaction://hlinksldjump"/>
            <a:extLst>
              <a:ext uri="{FF2B5EF4-FFF2-40B4-BE49-F238E27FC236}">
                <a16:creationId xmlns:a16="http://schemas.microsoft.com/office/drawing/2014/main" id="{9F195291-66AF-9B4C-B4EB-40301005E676}"/>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1" name="Google Shape;27039;p37">
            <a:hlinkClick r:id="rId10" action="ppaction://hlinksldjump"/>
            <a:extLst>
              <a:ext uri="{FF2B5EF4-FFF2-40B4-BE49-F238E27FC236}">
                <a16:creationId xmlns:a16="http://schemas.microsoft.com/office/drawing/2014/main" id="{D9EA8B00-EAE5-A644-BF1F-180C69AA096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2" name="Google Shape;27041;p37">
            <a:hlinkClick r:id="rId11" action="ppaction://hlinksldjump"/>
            <a:extLst>
              <a:ext uri="{FF2B5EF4-FFF2-40B4-BE49-F238E27FC236}">
                <a16:creationId xmlns:a16="http://schemas.microsoft.com/office/drawing/2014/main" id="{0BBCCAF4-4C72-FC43-9082-AE23997728B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5" name="Picture 2" descr="Matplotlib logo — Matplotlib 3.5.1 documentation">
            <a:extLst>
              <a:ext uri="{FF2B5EF4-FFF2-40B4-BE49-F238E27FC236}">
                <a16:creationId xmlns:a16="http://schemas.microsoft.com/office/drawing/2014/main" id="{FD77310D-7172-8246-9683-19E88AE37D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1929" y="6256152"/>
            <a:ext cx="2365591" cy="4731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4388D86-6A36-AC4A-9DBD-1B51D60E0E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642407" y="1822485"/>
            <a:ext cx="5281581" cy="35300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724EF42B-692C-CC42-A76F-C003289E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353641" y="1822485"/>
            <a:ext cx="5281580" cy="34749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ECDB8E1-BCF4-E146-BC8D-18401E389A72}"/>
              </a:ext>
            </a:extLst>
          </p:cNvPr>
          <p:cNvPicPr>
            <a:picLocks noChangeAspect="1"/>
          </p:cNvPicPr>
          <p:nvPr/>
        </p:nvPicPr>
        <p:blipFill>
          <a:blip r:embed="rId15"/>
          <a:stretch>
            <a:fillRect/>
          </a:stretch>
        </p:blipFill>
        <p:spPr>
          <a:xfrm>
            <a:off x="7372768" y="5372605"/>
            <a:ext cx="3243326" cy="210948"/>
          </a:xfrm>
          <a:prstGeom prst="rect">
            <a:avLst/>
          </a:prstGeom>
        </p:spPr>
      </p:pic>
      <p:pic>
        <p:nvPicPr>
          <p:cNvPr id="32" name="Picture 31">
            <a:extLst>
              <a:ext uri="{FF2B5EF4-FFF2-40B4-BE49-F238E27FC236}">
                <a16:creationId xmlns:a16="http://schemas.microsoft.com/office/drawing/2014/main" id="{4019B7CF-AD80-B546-B5E6-EE9E545CD041}"/>
              </a:ext>
            </a:extLst>
          </p:cNvPr>
          <p:cNvPicPr>
            <a:picLocks noChangeAspect="1"/>
          </p:cNvPicPr>
          <p:nvPr/>
        </p:nvPicPr>
        <p:blipFill>
          <a:blip r:embed="rId16"/>
          <a:stretch>
            <a:fillRect/>
          </a:stretch>
        </p:blipFill>
        <p:spPr>
          <a:xfrm>
            <a:off x="1374335" y="5378293"/>
            <a:ext cx="3817727" cy="209909"/>
          </a:xfrm>
          <a:prstGeom prst="rect">
            <a:avLst/>
          </a:prstGeom>
        </p:spPr>
      </p:pic>
      <p:sp>
        <p:nvSpPr>
          <p:cNvPr id="26" name="Google Shape;27088;p39">
            <a:extLst>
              <a:ext uri="{FF2B5EF4-FFF2-40B4-BE49-F238E27FC236}">
                <a16:creationId xmlns:a16="http://schemas.microsoft.com/office/drawing/2014/main" id="{596670FC-FAA9-164F-A06D-33CB318A39B6}"/>
              </a:ext>
            </a:extLst>
          </p:cNvPr>
          <p:cNvSpPr txBox="1"/>
          <p:nvPr/>
        </p:nvSpPr>
        <p:spPr>
          <a:xfrm>
            <a:off x="4387831" y="1221481"/>
            <a:ext cx="345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dirty="0">
                <a:latin typeface="Arial"/>
                <a:ea typeface="Arial"/>
                <a:cs typeface="Arial"/>
                <a:sym typeface="Arial"/>
              </a:rPr>
              <a:t>Shooting from left-to-right</a:t>
            </a:r>
            <a:endParaRPr dirty="0"/>
          </a:p>
        </p:txBody>
      </p:sp>
      <p:cxnSp>
        <p:nvCxnSpPr>
          <p:cNvPr id="27" name="Google Shape;27086;p39">
            <a:extLst>
              <a:ext uri="{FF2B5EF4-FFF2-40B4-BE49-F238E27FC236}">
                <a16:creationId xmlns:a16="http://schemas.microsoft.com/office/drawing/2014/main" id="{292213C3-CE1A-AD45-AB7F-72D858CC6AEC}"/>
              </a:ext>
            </a:extLst>
          </p:cNvPr>
          <p:cNvCxnSpPr>
            <a:cxnSpLocks/>
          </p:cNvCxnSpPr>
          <p:nvPr/>
        </p:nvCxnSpPr>
        <p:spPr>
          <a:xfrm>
            <a:off x="698750" y="1533178"/>
            <a:ext cx="10853170" cy="0"/>
          </a:xfrm>
          <a:prstGeom prst="straightConnector1">
            <a:avLst/>
          </a:prstGeom>
          <a:noFill/>
          <a:ln w="25400" cap="flat" cmpd="sng">
            <a:solidFill>
              <a:srgbClr val="060606"/>
            </a:solidFill>
            <a:prstDash val="solid"/>
            <a:round/>
            <a:headEnd type="none" w="sm" len="sm"/>
            <a:tailEnd type="triangle" w="med" len="med"/>
          </a:ln>
        </p:spPr>
      </p:cxnSp>
    </p:spTree>
    <p:extLst>
      <p:ext uri="{BB962C8B-B14F-4D97-AF65-F5344CB8AC3E}">
        <p14:creationId xmlns:p14="http://schemas.microsoft.com/office/powerpoint/2010/main" val="131298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27205" name="Google Shape;27205;p44"/>
          <p:cNvSpPr txBox="1">
            <a:spLocks noGrp="1"/>
          </p:cNvSpPr>
          <p:nvPr>
            <p:ph type="body" idx="2"/>
          </p:nvPr>
        </p:nvSpPr>
        <p:spPr>
          <a:xfrm>
            <a:off x="394864" y="568834"/>
            <a:ext cx="11417300" cy="277800"/>
          </a:xfrm>
          <a:prstGeom prst="rect">
            <a:avLst/>
          </a:prstGeom>
          <a:noFill/>
          <a:ln>
            <a:noFill/>
          </a:ln>
        </p:spPr>
        <p:txBody>
          <a:bodyPr spcFirstLastPara="1" wrap="square" lIns="0" tIns="0" rIns="0" bIns="0" anchor="t" anchorCtr="0">
            <a:noAutofit/>
          </a:bodyPr>
          <a:lstStyle/>
          <a:p>
            <a:pPr marL="0" indent="0">
              <a:spcBef>
                <a:spcPts val="0"/>
              </a:spcBef>
            </a:pPr>
            <a:r>
              <a:rPr lang="en-GB" sz="1800" dirty="0"/>
              <a:t>Derived from the Tracking data</a:t>
            </a:r>
          </a:p>
        </p:txBody>
      </p:sp>
      <p:sp>
        <p:nvSpPr>
          <p:cNvPr id="27207" name="Google Shape;27207;p44"/>
          <p:cNvSpPr txBox="1">
            <a:spLocks noGrp="1"/>
          </p:cNvSpPr>
          <p:nvPr>
            <p:ph type="body" idx="4"/>
          </p:nvPr>
        </p:nvSpPr>
        <p:spPr>
          <a:xfrm>
            <a:off x="387350" y="5900470"/>
            <a:ext cx="11417400" cy="216807"/>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using matplotlib. See: </a:t>
            </a:r>
            <a:r>
              <a:rPr lang="en-GB" sz="900" dirty="0">
                <a:hlinkClick r:id="rId3"/>
              </a:rPr>
              <a:t>nbviewer.org/github/eddwebster/watford/blob/main/notebooks/4_data_analysis/Second Spectrum Data Visualisation.ipynb</a:t>
            </a:r>
            <a:r>
              <a:rPr lang="en-GB" sz="900" dirty="0"/>
              <a:t> </a:t>
            </a:r>
          </a:p>
        </p:txBody>
      </p:sp>
      <p:sp>
        <p:nvSpPr>
          <p:cNvPr id="27208" name="Google Shape;27208;p44"/>
          <p:cNvSpPr txBox="1">
            <a:spLocks noGrp="1"/>
          </p:cNvSpPr>
          <p:nvPr>
            <p:ph type="body" idx="3"/>
          </p:nvPr>
        </p:nvSpPr>
        <p:spPr>
          <a:xfrm>
            <a:off x="387351" y="164638"/>
            <a:ext cx="114173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Gallagher’s Sprints</a:t>
            </a:r>
          </a:p>
        </p:txBody>
      </p:sp>
      <p:sp>
        <p:nvSpPr>
          <p:cNvPr id="15" name="Google Shape;26913;p30">
            <a:hlinkClick r:id="rId4" action="ppaction://hlinksldjump"/>
            <a:extLst>
              <a:ext uri="{FF2B5EF4-FFF2-40B4-BE49-F238E27FC236}">
                <a16:creationId xmlns:a16="http://schemas.microsoft.com/office/drawing/2014/main" id="{1106F724-167A-E24F-A313-600CFC9099B9}"/>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6" name="Google Shape;27038;p37">
            <a:hlinkClick r:id="rId5" action="ppaction://hlinksldjump"/>
            <a:extLst>
              <a:ext uri="{FF2B5EF4-FFF2-40B4-BE49-F238E27FC236}">
                <a16:creationId xmlns:a16="http://schemas.microsoft.com/office/drawing/2014/main" id="{B7CC9C3C-129E-434F-84BA-3A0C1A3CDDA8}"/>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7" name="Google Shape;27039;p37">
            <a:hlinkClick r:id="rId6" action="ppaction://hlinksldjump"/>
            <a:extLst>
              <a:ext uri="{FF2B5EF4-FFF2-40B4-BE49-F238E27FC236}">
                <a16:creationId xmlns:a16="http://schemas.microsoft.com/office/drawing/2014/main" id="{20739A79-1AB1-6840-BC1F-2BEAB6DCA734}"/>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8" name="Google Shape;27040;p37">
            <a:hlinkClick r:id="rId7" action="ppaction://hlinksldjump"/>
            <a:extLst>
              <a:ext uri="{FF2B5EF4-FFF2-40B4-BE49-F238E27FC236}">
                <a16:creationId xmlns:a16="http://schemas.microsoft.com/office/drawing/2014/main" id="{DAFD5C78-B0FE-A642-9D97-48A3A89C1C8B}"/>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9" name="Google Shape;27042;p37">
            <a:hlinkClick r:id="rId8" action="ppaction://hlinksldjump"/>
            <a:extLst>
              <a:ext uri="{FF2B5EF4-FFF2-40B4-BE49-F238E27FC236}">
                <a16:creationId xmlns:a16="http://schemas.microsoft.com/office/drawing/2014/main" id="{FD0C08DC-58B2-1B44-B8CE-07A4E6C02D6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0" name="Google Shape;27043;p37">
            <a:hlinkClick r:id="rId9" action="ppaction://hlinksldjump"/>
            <a:extLst>
              <a:ext uri="{FF2B5EF4-FFF2-40B4-BE49-F238E27FC236}">
                <a16:creationId xmlns:a16="http://schemas.microsoft.com/office/drawing/2014/main" id="{9F195291-66AF-9B4C-B4EB-40301005E676}"/>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1" name="Google Shape;27039;p37">
            <a:hlinkClick r:id="rId10" action="ppaction://hlinksldjump"/>
            <a:extLst>
              <a:ext uri="{FF2B5EF4-FFF2-40B4-BE49-F238E27FC236}">
                <a16:creationId xmlns:a16="http://schemas.microsoft.com/office/drawing/2014/main" id="{D9EA8B00-EAE5-A644-BF1F-180C69AA096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2" name="Google Shape;27041;p37">
            <a:hlinkClick r:id="rId11" action="ppaction://hlinksldjump"/>
            <a:extLst>
              <a:ext uri="{FF2B5EF4-FFF2-40B4-BE49-F238E27FC236}">
                <a16:creationId xmlns:a16="http://schemas.microsoft.com/office/drawing/2014/main" id="{0BBCCAF4-4C72-FC43-9082-AE23997728B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5" name="Picture 2" descr="Matplotlib logo — Matplotlib 3.5.1 documentation">
            <a:extLst>
              <a:ext uri="{FF2B5EF4-FFF2-40B4-BE49-F238E27FC236}">
                <a16:creationId xmlns:a16="http://schemas.microsoft.com/office/drawing/2014/main" id="{FD77310D-7172-8246-9683-19E88AE37D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1929" y="6256152"/>
            <a:ext cx="2365591" cy="4731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5A8BF2F-95A2-FD45-9C89-6BFDA8B61006}"/>
              </a:ext>
            </a:extLst>
          </p:cNvPr>
          <p:cNvPicPr>
            <a:picLocks noChangeAspect="1"/>
          </p:cNvPicPr>
          <p:nvPr/>
        </p:nvPicPr>
        <p:blipFill>
          <a:blip r:embed="rId13"/>
          <a:stretch>
            <a:fillRect/>
          </a:stretch>
        </p:blipFill>
        <p:spPr>
          <a:xfrm>
            <a:off x="7372768" y="5372605"/>
            <a:ext cx="3243326" cy="210948"/>
          </a:xfrm>
          <a:prstGeom prst="rect">
            <a:avLst/>
          </a:prstGeom>
        </p:spPr>
      </p:pic>
      <p:pic>
        <p:nvPicPr>
          <p:cNvPr id="27" name="Picture 26">
            <a:extLst>
              <a:ext uri="{FF2B5EF4-FFF2-40B4-BE49-F238E27FC236}">
                <a16:creationId xmlns:a16="http://schemas.microsoft.com/office/drawing/2014/main" id="{C0FF6A28-C995-964E-95F5-445318133BE5}"/>
              </a:ext>
            </a:extLst>
          </p:cNvPr>
          <p:cNvPicPr>
            <a:picLocks noChangeAspect="1"/>
          </p:cNvPicPr>
          <p:nvPr/>
        </p:nvPicPr>
        <p:blipFill>
          <a:blip r:embed="rId14"/>
          <a:stretch>
            <a:fillRect/>
          </a:stretch>
        </p:blipFill>
        <p:spPr>
          <a:xfrm>
            <a:off x="1374335" y="5378293"/>
            <a:ext cx="3817727" cy="209909"/>
          </a:xfrm>
          <a:prstGeom prst="rect">
            <a:avLst/>
          </a:prstGeom>
        </p:spPr>
      </p:pic>
      <p:pic>
        <p:nvPicPr>
          <p:cNvPr id="28" name="Picture 6">
            <a:extLst>
              <a:ext uri="{FF2B5EF4-FFF2-40B4-BE49-F238E27FC236}">
                <a16:creationId xmlns:a16="http://schemas.microsoft.com/office/drawing/2014/main" id="{F656A7AA-3CB5-E14E-A0E1-E88864C5CB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640737" y="1793135"/>
            <a:ext cx="5284922" cy="35243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781818E2-4E1B-6F4C-9A3D-156555CD79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61750" y="1791171"/>
            <a:ext cx="5265362" cy="352435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Google Shape;27086;p39">
            <a:extLst>
              <a:ext uri="{FF2B5EF4-FFF2-40B4-BE49-F238E27FC236}">
                <a16:creationId xmlns:a16="http://schemas.microsoft.com/office/drawing/2014/main" id="{8172222A-FE2E-124B-BF42-3FFA9D101120}"/>
              </a:ext>
            </a:extLst>
          </p:cNvPr>
          <p:cNvCxnSpPr>
            <a:cxnSpLocks/>
          </p:cNvCxnSpPr>
          <p:nvPr/>
        </p:nvCxnSpPr>
        <p:spPr>
          <a:xfrm>
            <a:off x="698750" y="1533178"/>
            <a:ext cx="10853170" cy="0"/>
          </a:xfrm>
          <a:prstGeom prst="straightConnector1">
            <a:avLst/>
          </a:prstGeom>
          <a:noFill/>
          <a:ln w="25400" cap="flat" cmpd="sng">
            <a:solidFill>
              <a:srgbClr val="060606"/>
            </a:solidFill>
            <a:prstDash val="solid"/>
            <a:round/>
            <a:headEnd type="none" w="sm" len="sm"/>
            <a:tailEnd type="triangle" w="med" len="med"/>
          </a:ln>
        </p:spPr>
      </p:cxnSp>
      <p:sp>
        <p:nvSpPr>
          <p:cNvPr id="31" name="Google Shape;27088;p39">
            <a:extLst>
              <a:ext uri="{FF2B5EF4-FFF2-40B4-BE49-F238E27FC236}">
                <a16:creationId xmlns:a16="http://schemas.microsoft.com/office/drawing/2014/main" id="{AB43A06F-E764-5942-96C6-BE4C686511A7}"/>
              </a:ext>
            </a:extLst>
          </p:cNvPr>
          <p:cNvSpPr txBox="1"/>
          <p:nvPr/>
        </p:nvSpPr>
        <p:spPr>
          <a:xfrm>
            <a:off x="4387831" y="1221481"/>
            <a:ext cx="345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dirty="0">
                <a:latin typeface="Arial"/>
                <a:ea typeface="Arial"/>
                <a:cs typeface="Arial"/>
                <a:sym typeface="Arial"/>
              </a:rPr>
              <a:t>Shooting from left-to-right</a:t>
            </a:r>
            <a:endParaRPr dirty="0"/>
          </a:p>
        </p:txBody>
      </p:sp>
    </p:spTree>
    <p:extLst>
      <p:ext uri="{BB962C8B-B14F-4D97-AF65-F5344CB8AC3E}">
        <p14:creationId xmlns:p14="http://schemas.microsoft.com/office/powerpoint/2010/main" val="426892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27205" name="Google Shape;27205;p44"/>
          <p:cNvSpPr txBox="1">
            <a:spLocks noGrp="1"/>
          </p:cNvSpPr>
          <p:nvPr>
            <p:ph type="body" idx="2"/>
          </p:nvPr>
        </p:nvSpPr>
        <p:spPr>
          <a:xfrm>
            <a:off x="394864" y="575733"/>
            <a:ext cx="11613360" cy="3159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700" dirty="0"/>
              <a:t>Using the tracking data to determine that the two midfielders rank highly for distance covered per match and per minute</a:t>
            </a:r>
          </a:p>
        </p:txBody>
      </p:sp>
      <p:sp>
        <p:nvSpPr>
          <p:cNvPr id="27207" name="Google Shape;27207;p44"/>
          <p:cNvSpPr txBox="1">
            <a:spLocks noGrp="1"/>
          </p:cNvSpPr>
          <p:nvPr>
            <p:ph type="body" idx="4"/>
          </p:nvPr>
        </p:nvSpPr>
        <p:spPr>
          <a:xfrm>
            <a:off x="387350" y="5801353"/>
            <a:ext cx="11417400" cy="315925"/>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Physical Report Tableau Dashboard: </a:t>
            </a:r>
            <a:r>
              <a:rPr lang="en-GB" sz="900" dirty="0">
                <a:hlinkClick r:id="rId3"/>
              </a:rPr>
              <a:t>public.tableau.com/app/profile/edd.webster/viz/EddWebsterWatfordF_C_-CrystalPalaceAnalysisandDashboard/PhysicalReportTotalDistanceDashboard</a:t>
            </a:r>
            <a:r>
              <a:rPr lang="en-GB" sz="900" dirty="0"/>
              <a:t>.</a:t>
            </a:r>
          </a:p>
          <a:p>
            <a:pPr marL="0" lvl="0" indent="0">
              <a:buClr>
                <a:srgbClr val="7F7F7F"/>
              </a:buClr>
              <a:buSzPts val="900"/>
            </a:pPr>
            <a:r>
              <a:rPr lang="en-GB" sz="900" dirty="0"/>
              <a:t>Physical data derived from Tracking data.</a:t>
            </a:r>
          </a:p>
        </p:txBody>
      </p:sp>
      <p:sp>
        <p:nvSpPr>
          <p:cNvPr id="5" name="Text Placeholder 4">
            <a:extLst>
              <a:ext uri="{FF2B5EF4-FFF2-40B4-BE49-F238E27FC236}">
                <a16:creationId xmlns:a16="http://schemas.microsoft.com/office/drawing/2014/main" id="{3A87F4E5-3741-9048-9FDE-F3A8566ADA57}"/>
              </a:ext>
            </a:extLst>
          </p:cNvPr>
          <p:cNvSpPr>
            <a:spLocks noGrp="1"/>
          </p:cNvSpPr>
          <p:nvPr>
            <p:ph type="body" idx="3"/>
          </p:nvPr>
        </p:nvSpPr>
        <p:spPr>
          <a:xfrm>
            <a:off x="387351" y="164638"/>
            <a:ext cx="11417300" cy="475500"/>
          </a:xfrm>
        </p:spPr>
        <p:txBody>
          <a:bodyPr/>
          <a:lstStyle/>
          <a:p>
            <a:pPr marL="0" lvl="0" indent="0">
              <a:spcBef>
                <a:spcPts val="0"/>
              </a:spcBef>
              <a:buSzPts val="2800"/>
            </a:pPr>
            <a:r>
              <a:rPr lang="en-GB" sz="2800" dirty="0" err="1"/>
              <a:t>Milivojevic</a:t>
            </a:r>
            <a:r>
              <a:rPr lang="en-GB" sz="2800" dirty="0"/>
              <a:t> and </a:t>
            </a:r>
            <a:r>
              <a:rPr lang="en-GB" sz="2800" dirty="0" err="1"/>
              <a:t>McArther</a:t>
            </a:r>
            <a:r>
              <a:rPr lang="en-GB" sz="2800" dirty="0"/>
              <a:t> Covered the Most Ground</a:t>
            </a:r>
          </a:p>
        </p:txBody>
      </p:sp>
      <p:pic>
        <p:nvPicPr>
          <p:cNvPr id="24" name="Picture 23">
            <a:extLst>
              <a:ext uri="{FF2B5EF4-FFF2-40B4-BE49-F238E27FC236}">
                <a16:creationId xmlns:a16="http://schemas.microsoft.com/office/drawing/2014/main" id="{F9D6ED9B-74D0-DF49-8841-92C37F1D6C63}"/>
              </a:ext>
            </a:extLst>
          </p:cNvPr>
          <p:cNvPicPr>
            <a:picLocks noChangeAspect="1"/>
          </p:cNvPicPr>
          <p:nvPr/>
        </p:nvPicPr>
        <p:blipFill>
          <a:blip r:embed="rId4"/>
          <a:stretch>
            <a:fillRect/>
          </a:stretch>
        </p:blipFill>
        <p:spPr>
          <a:xfrm>
            <a:off x="7394239" y="5525605"/>
            <a:ext cx="3265779" cy="212408"/>
          </a:xfrm>
          <a:prstGeom prst="rect">
            <a:avLst/>
          </a:prstGeom>
        </p:spPr>
      </p:pic>
      <p:pic>
        <p:nvPicPr>
          <p:cNvPr id="28" name="Picture 27">
            <a:extLst>
              <a:ext uri="{FF2B5EF4-FFF2-40B4-BE49-F238E27FC236}">
                <a16:creationId xmlns:a16="http://schemas.microsoft.com/office/drawing/2014/main" id="{88187BF2-F79A-4C43-A420-085730B8B06E}"/>
              </a:ext>
            </a:extLst>
          </p:cNvPr>
          <p:cNvPicPr>
            <a:picLocks noChangeAspect="1"/>
          </p:cNvPicPr>
          <p:nvPr/>
        </p:nvPicPr>
        <p:blipFill>
          <a:blip r:embed="rId5"/>
          <a:stretch>
            <a:fillRect/>
          </a:stretch>
        </p:blipFill>
        <p:spPr>
          <a:xfrm>
            <a:off x="1419891" y="5543858"/>
            <a:ext cx="3817727" cy="209909"/>
          </a:xfrm>
          <a:prstGeom prst="rect">
            <a:avLst/>
          </a:prstGeom>
        </p:spPr>
      </p:pic>
      <p:pic>
        <p:nvPicPr>
          <p:cNvPr id="11" name="Picture 10">
            <a:hlinkClick r:id="rId3"/>
            <a:extLst>
              <a:ext uri="{FF2B5EF4-FFF2-40B4-BE49-F238E27FC236}">
                <a16:creationId xmlns:a16="http://schemas.microsoft.com/office/drawing/2014/main" id="{7566D45C-3BE8-3E4F-92A6-3C9366AF1CAD}"/>
              </a:ext>
            </a:extLst>
          </p:cNvPr>
          <p:cNvPicPr>
            <a:picLocks noChangeAspect="1"/>
          </p:cNvPicPr>
          <p:nvPr/>
        </p:nvPicPr>
        <p:blipFill>
          <a:blip r:embed="rId6"/>
          <a:stretch>
            <a:fillRect/>
          </a:stretch>
        </p:blipFill>
        <p:spPr>
          <a:xfrm>
            <a:off x="551232" y="1554994"/>
            <a:ext cx="5555046" cy="3863104"/>
          </a:xfrm>
          <a:prstGeom prst="rect">
            <a:avLst/>
          </a:prstGeom>
        </p:spPr>
      </p:pic>
      <p:pic>
        <p:nvPicPr>
          <p:cNvPr id="13" name="Picture 12">
            <a:hlinkClick r:id="rId3"/>
            <a:extLst>
              <a:ext uri="{FF2B5EF4-FFF2-40B4-BE49-F238E27FC236}">
                <a16:creationId xmlns:a16="http://schemas.microsoft.com/office/drawing/2014/main" id="{C7996FC0-05BD-C949-B431-6907DACE35DD}"/>
              </a:ext>
            </a:extLst>
          </p:cNvPr>
          <p:cNvPicPr>
            <a:picLocks noChangeAspect="1"/>
          </p:cNvPicPr>
          <p:nvPr/>
        </p:nvPicPr>
        <p:blipFill>
          <a:blip r:embed="rId7"/>
          <a:stretch>
            <a:fillRect/>
          </a:stretch>
        </p:blipFill>
        <p:spPr>
          <a:xfrm>
            <a:off x="6249606" y="1554994"/>
            <a:ext cx="5555046" cy="3863104"/>
          </a:xfrm>
          <a:prstGeom prst="rect">
            <a:avLst/>
          </a:prstGeom>
        </p:spPr>
      </p:pic>
      <p:sp>
        <p:nvSpPr>
          <p:cNvPr id="30" name="Google Shape;26913;p30">
            <a:hlinkClick r:id="rId8" action="ppaction://hlinksldjump"/>
            <a:extLst>
              <a:ext uri="{FF2B5EF4-FFF2-40B4-BE49-F238E27FC236}">
                <a16:creationId xmlns:a16="http://schemas.microsoft.com/office/drawing/2014/main" id="{4CA8E5F9-1166-9640-ACF1-200FC7350CAF}"/>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31" name="Google Shape;27038;p37">
            <a:hlinkClick r:id="rId9" action="ppaction://hlinksldjump"/>
            <a:extLst>
              <a:ext uri="{FF2B5EF4-FFF2-40B4-BE49-F238E27FC236}">
                <a16:creationId xmlns:a16="http://schemas.microsoft.com/office/drawing/2014/main" id="{AA54F4AD-01B5-CB44-B13E-949E69611ED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32" name="Google Shape;27039;p37">
            <a:hlinkClick r:id="rId10" action="ppaction://hlinksldjump"/>
            <a:extLst>
              <a:ext uri="{FF2B5EF4-FFF2-40B4-BE49-F238E27FC236}">
                <a16:creationId xmlns:a16="http://schemas.microsoft.com/office/drawing/2014/main" id="{33200BFD-1C0E-AF4A-9B71-70D5CA69CED9}"/>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33" name="Google Shape;27040;p37">
            <a:hlinkClick r:id="rId11" action="ppaction://hlinksldjump"/>
            <a:extLst>
              <a:ext uri="{FF2B5EF4-FFF2-40B4-BE49-F238E27FC236}">
                <a16:creationId xmlns:a16="http://schemas.microsoft.com/office/drawing/2014/main" id="{32492F9B-F6D9-CA4D-9C5A-F4AA1CB2963F}"/>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4" name="Google Shape;27042;p37">
            <a:hlinkClick r:id="rId12" action="ppaction://hlinksldjump"/>
            <a:extLst>
              <a:ext uri="{FF2B5EF4-FFF2-40B4-BE49-F238E27FC236}">
                <a16:creationId xmlns:a16="http://schemas.microsoft.com/office/drawing/2014/main" id="{5231BF08-FA53-6C4D-B9D7-CB7954BFABAD}"/>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5" name="Google Shape;27043;p37">
            <a:hlinkClick r:id="rId13" action="ppaction://hlinksldjump"/>
            <a:extLst>
              <a:ext uri="{FF2B5EF4-FFF2-40B4-BE49-F238E27FC236}">
                <a16:creationId xmlns:a16="http://schemas.microsoft.com/office/drawing/2014/main" id="{1AA51D61-DDE8-CF48-9698-8437D7061E33}"/>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6" name="Google Shape;27039;p37">
            <a:hlinkClick r:id="rId14" action="ppaction://hlinksldjump"/>
            <a:extLst>
              <a:ext uri="{FF2B5EF4-FFF2-40B4-BE49-F238E27FC236}">
                <a16:creationId xmlns:a16="http://schemas.microsoft.com/office/drawing/2014/main" id="{6A99298A-233F-A440-8DCC-1227F31064DC}"/>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7" name="Google Shape;27041;p37">
            <a:hlinkClick r:id="rId15" action="ppaction://hlinksldjump"/>
            <a:extLst>
              <a:ext uri="{FF2B5EF4-FFF2-40B4-BE49-F238E27FC236}">
                <a16:creationId xmlns:a16="http://schemas.microsoft.com/office/drawing/2014/main" id="{99C1C3C8-6D9C-B64C-BC0D-8BE3D33E40B0}"/>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38" name="Picture 2">
            <a:extLst>
              <a:ext uri="{FF2B5EF4-FFF2-40B4-BE49-F238E27FC236}">
                <a16:creationId xmlns:a16="http://schemas.microsoft.com/office/drawing/2014/main" id="{2919D5FC-BDA3-C848-8F24-B3389792FF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3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27205" name="Google Shape;27205;p44"/>
          <p:cNvSpPr txBox="1">
            <a:spLocks noGrp="1"/>
          </p:cNvSpPr>
          <p:nvPr>
            <p:ph type="body" idx="2"/>
          </p:nvPr>
        </p:nvSpPr>
        <p:spPr>
          <a:xfrm>
            <a:off x="394864" y="575733"/>
            <a:ext cx="11613360" cy="3159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800" dirty="0"/>
              <a:t>With largest datasets, the different run types can be benchmarked against a player’s average performance</a:t>
            </a:r>
          </a:p>
        </p:txBody>
      </p:sp>
      <p:sp>
        <p:nvSpPr>
          <p:cNvPr id="27207" name="Google Shape;27207;p44"/>
          <p:cNvSpPr txBox="1">
            <a:spLocks noGrp="1"/>
          </p:cNvSpPr>
          <p:nvPr>
            <p:ph type="body" idx="4"/>
          </p:nvPr>
        </p:nvSpPr>
        <p:spPr>
          <a:xfrm>
            <a:off x="387350" y="5687990"/>
            <a:ext cx="11417400" cy="429288"/>
          </a:xfrm>
          <a:prstGeom prst="rect">
            <a:avLst/>
          </a:prstGeom>
          <a:noFill/>
          <a:ln>
            <a:noFill/>
          </a:ln>
        </p:spPr>
        <p:txBody>
          <a:bodyPr spcFirstLastPara="1" wrap="square" lIns="0" tIns="0" rIns="0" bIns="0" anchor="b" anchorCtr="0">
            <a:noAutofit/>
          </a:bodyPr>
          <a:lstStyle/>
          <a:p>
            <a:pPr marL="0" indent="0">
              <a:buClr>
                <a:srgbClr val="7F7F7F"/>
              </a:buClr>
              <a:buSzPts val="900"/>
            </a:pPr>
            <a:r>
              <a:rPr lang="en-GB" sz="900" dirty="0"/>
              <a:t>Visualisations created in the Physical Report Tableau Dashboard: </a:t>
            </a:r>
            <a:r>
              <a:rPr lang="en-GB" sz="900" dirty="0">
                <a:hlinkClick r:id="rId3"/>
              </a:rPr>
              <a:t>public.tableau.com/app/profile/edd.webster/viz/EddWebsterWatfordF_C_-CrystalPalaceAnalysisandDashboard/PhysicalReportRunTypesDashboard</a:t>
            </a:r>
            <a:r>
              <a:rPr lang="en-GB" sz="900" dirty="0"/>
              <a:t>.</a:t>
            </a:r>
          </a:p>
          <a:p>
            <a:pPr marL="0" indent="0">
              <a:buClr>
                <a:srgbClr val="7F7F7F"/>
              </a:buClr>
              <a:buSzPts val="900"/>
            </a:pPr>
            <a:r>
              <a:rPr lang="en-GB" sz="900" dirty="0"/>
              <a:t>*Both for overall distance covered and per minute.</a:t>
            </a:r>
          </a:p>
          <a:p>
            <a:pPr marL="0" lvl="0" indent="0">
              <a:buClr>
                <a:srgbClr val="7F7F7F"/>
              </a:buClr>
              <a:buSzPts val="900"/>
            </a:pPr>
            <a:r>
              <a:rPr lang="en-GB" sz="900" dirty="0"/>
              <a:t>Run types categorised as: Walking (less than 2m/s), Jogging (2-4 m/s), Running (4-7 m/s), Sprinting (greater than 7 m/s). Greater than 10.44 m/s is faster than Usain Bolt and is treated as a anomalous.</a:t>
            </a:r>
          </a:p>
        </p:txBody>
      </p:sp>
      <p:sp>
        <p:nvSpPr>
          <p:cNvPr id="5" name="Text Placeholder 4">
            <a:extLst>
              <a:ext uri="{FF2B5EF4-FFF2-40B4-BE49-F238E27FC236}">
                <a16:creationId xmlns:a16="http://schemas.microsoft.com/office/drawing/2014/main" id="{3A87F4E5-3741-9048-9FDE-F3A8566ADA57}"/>
              </a:ext>
            </a:extLst>
          </p:cNvPr>
          <p:cNvSpPr>
            <a:spLocks noGrp="1"/>
          </p:cNvSpPr>
          <p:nvPr>
            <p:ph type="body" idx="3"/>
          </p:nvPr>
        </p:nvSpPr>
        <p:spPr>
          <a:xfrm>
            <a:off x="387351" y="164638"/>
            <a:ext cx="11417300" cy="475500"/>
          </a:xfrm>
        </p:spPr>
        <p:txBody>
          <a:bodyPr/>
          <a:lstStyle/>
          <a:p>
            <a:pPr marL="0" lvl="0" indent="0">
              <a:spcBef>
                <a:spcPts val="0"/>
              </a:spcBef>
              <a:buSzPts val="2800"/>
            </a:pPr>
            <a:r>
              <a:rPr lang="en-GB" sz="2800" dirty="0"/>
              <a:t>Gallagher, Zaha, ﻿Édouard Conducted the Most Sprints*</a:t>
            </a:r>
          </a:p>
        </p:txBody>
      </p:sp>
      <p:pic>
        <p:nvPicPr>
          <p:cNvPr id="24" name="Picture 23">
            <a:extLst>
              <a:ext uri="{FF2B5EF4-FFF2-40B4-BE49-F238E27FC236}">
                <a16:creationId xmlns:a16="http://schemas.microsoft.com/office/drawing/2014/main" id="{F9D6ED9B-74D0-DF49-8841-92C37F1D6C63}"/>
              </a:ext>
            </a:extLst>
          </p:cNvPr>
          <p:cNvPicPr>
            <a:picLocks noChangeAspect="1"/>
          </p:cNvPicPr>
          <p:nvPr/>
        </p:nvPicPr>
        <p:blipFill>
          <a:blip r:embed="rId4"/>
          <a:stretch>
            <a:fillRect/>
          </a:stretch>
        </p:blipFill>
        <p:spPr>
          <a:xfrm>
            <a:off x="7413110" y="5442982"/>
            <a:ext cx="3243326" cy="210948"/>
          </a:xfrm>
          <a:prstGeom prst="rect">
            <a:avLst/>
          </a:prstGeom>
        </p:spPr>
      </p:pic>
      <p:pic>
        <p:nvPicPr>
          <p:cNvPr id="28" name="Picture 27">
            <a:extLst>
              <a:ext uri="{FF2B5EF4-FFF2-40B4-BE49-F238E27FC236}">
                <a16:creationId xmlns:a16="http://schemas.microsoft.com/office/drawing/2014/main" id="{88187BF2-F79A-4C43-A420-085730B8B06E}"/>
              </a:ext>
            </a:extLst>
          </p:cNvPr>
          <p:cNvPicPr>
            <a:picLocks noChangeAspect="1"/>
          </p:cNvPicPr>
          <p:nvPr/>
        </p:nvPicPr>
        <p:blipFill>
          <a:blip r:embed="rId5"/>
          <a:stretch>
            <a:fillRect/>
          </a:stretch>
        </p:blipFill>
        <p:spPr>
          <a:xfrm>
            <a:off x="1230815" y="5448670"/>
            <a:ext cx="3817727" cy="209909"/>
          </a:xfrm>
          <a:prstGeom prst="rect">
            <a:avLst/>
          </a:prstGeom>
        </p:spPr>
      </p:pic>
      <p:pic>
        <p:nvPicPr>
          <p:cNvPr id="16" name="Picture 15">
            <a:hlinkClick r:id="rId3"/>
            <a:extLst>
              <a:ext uri="{FF2B5EF4-FFF2-40B4-BE49-F238E27FC236}">
                <a16:creationId xmlns:a16="http://schemas.microsoft.com/office/drawing/2014/main" id="{44681A7B-194A-414F-94F2-D1097878D13B}"/>
              </a:ext>
            </a:extLst>
          </p:cNvPr>
          <p:cNvPicPr>
            <a:picLocks noChangeAspect="1"/>
          </p:cNvPicPr>
          <p:nvPr/>
        </p:nvPicPr>
        <p:blipFill>
          <a:blip r:embed="rId6"/>
          <a:stretch>
            <a:fillRect/>
          </a:stretch>
        </p:blipFill>
        <p:spPr>
          <a:xfrm>
            <a:off x="6273347" y="1531995"/>
            <a:ext cx="2751550" cy="3863104"/>
          </a:xfrm>
          <a:prstGeom prst="rect">
            <a:avLst/>
          </a:prstGeom>
        </p:spPr>
      </p:pic>
      <p:pic>
        <p:nvPicPr>
          <p:cNvPr id="23" name="Picture 22">
            <a:hlinkClick r:id="rId3"/>
            <a:extLst>
              <a:ext uri="{FF2B5EF4-FFF2-40B4-BE49-F238E27FC236}">
                <a16:creationId xmlns:a16="http://schemas.microsoft.com/office/drawing/2014/main" id="{95AB1E3D-7277-E942-B0A0-F5CB922BCAA3}"/>
              </a:ext>
            </a:extLst>
          </p:cNvPr>
          <p:cNvPicPr>
            <a:picLocks noChangeAspect="1"/>
          </p:cNvPicPr>
          <p:nvPr/>
        </p:nvPicPr>
        <p:blipFill>
          <a:blip r:embed="rId7"/>
          <a:stretch>
            <a:fillRect/>
          </a:stretch>
        </p:blipFill>
        <p:spPr>
          <a:xfrm>
            <a:off x="394864" y="1531995"/>
            <a:ext cx="2751550" cy="3863104"/>
          </a:xfrm>
          <a:prstGeom prst="rect">
            <a:avLst/>
          </a:prstGeom>
        </p:spPr>
      </p:pic>
      <p:pic>
        <p:nvPicPr>
          <p:cNvPr id="29" name="Picture 28">
            <a:extLst>
              <a:ext uri="{FF2B5EF4-FFF2-40B4-BE49-F238E27FC236}">
                <a16:creationId xmlns:a16="http://schemas.microsoft.com/office/drawing/2014/main" id="{621467D4-F020-1945-AF17-A357C520F774}"/>
              </a:ext>
            </a:extLst>
          </p:cNvPr>
          <p:cNvPicPr>
            <a:picLocks noChangeAspect="1"/>
          </p:cNvPicPr>
          <p:nvPr/>
        </p:nvPicPr>
        <p:blipFill>
          <a:blip r:embed="rId8"/>
          <a:stretch>
            <a:fillRect/>
          </a:stretch>
        </p:blipFill>
        <p:spPr>
          <a:xfrm>
            <a:off x="3496866" y="1221929"/>
            <a:ext cx="5198268" cy="283939"/>
          </a:xfrm>
          <a:prstGeom prst="rect">
            <a:avLst/>
          </a:prstGeom>
        </p:spPr>
      </p:pic>
      <p:pic>
        <p:nvPicPr>
          <p:cNvPr id="38" name="Picture 37">
            <a:hlinkClick r:id="rId9"/>
            <a:extLst>
              <a:ext uri="{FF2B5EF4-FFF2-40B4-BE49-F238E27FC236}">
                <a16:creationId xmlns:a16="http://schemas.microsoft.com/office/drawing/2014/main" id="{51AA1350-95DA-4C45-A742-E73AB1C9F1DC}"/>
              </a:ext>
            </a:extLst>
          </p:cNvPr>
          <p:cNvPicPr>
            <a:picLocks noChangeAspect="1"/>
          </p:cNvPicPr>
          <p:nvPr/>
        </p:nvPicPr>
        <p:blipFill>
          <a:blip r:embed="rId10"/>
          <a:stretch>
            <a:fillRect/>
          </a:stretch>
        </p:blipFill>
        <p:spPr>
          <a:xfrm>
            <a:off x="9040368" y="1525983"/>
            <a:ext cx="2756768" cy="3863103"/>
          </a:xfrm>
          <a:prstGeom prst="rect">
            <a:avLst/>
          </a:prstGeom>
        </p:spPr>
      </p:pic>
      <p:pic>
        <p:nvPicPr>
          <p:cNvPr id="40" name="Picture 39">
            <a:hlinkClick r:id="rId9"/>
            <a:extLst>
              <a:ext uri="{FF2B5EF4-FFF2-40B4-BE49-F238E27FC236}">
                <a16:creationId xmlns:a16="http://schemas.microsoft.com/office/drawing/2014/main" id="{D7844F50-608C-A548-A48B-793B3592A755}"/>
              </a:ext>
            </a:extLst>
          </p:cNvPr>
          <p:cNvPicPr>
            <a:picLocks noChangeAspect="1"/>
          </p:cNvPicPr>
          <p:nvPr/>
        </p:nvPicPr>
        <p:blipFill>
          <a:blip r:embed="rId11"/>
          <a:stretch>
            <a:fillRect/>
          </a:stretch>
        </p:blipFill>
        <p:spPr>
          <a:xfrm>
            <a:off x="3146414" y="1525983"/>
            <a:ext cx="2756768" cy="3863102"/>
          </a:xfrm>
          <a:prstGeom prst="rect">
            <a:avLst/>
          </a:prstGeom>
        </p:spPr>
      </p:pic>
      <p:sp>
        <p:nvSpPr>
          <p:cNvPr id="44" name="Google Shape;26913;p30">
            <a:hlinkClick r:id="rId12" action="ppaction://hlinksldjump"/>
            <a:extLst>
              <a:ext uri="{FF2B5EF4-FFF2-40B4-BE49-F238E27FC236}">
                <a16:creationId xmlns:a16="http://schemas.microsoft.com/office/drawing/2014/main" id="{4669EC7D-C665-734C-A7BF-7BED5342A534}"/>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45" name="Google Shape;27038;p37">
            <a:hlinkClick r:id="rId13" action="ppaction://hlinksldjump"/>
            <a:extLst>
              <a:ext uri="{FF2B5EF4-FFF2-40B4-BE49-F238E27FC236}">
                <a16:creationId xmlns:a16="http://schemas.microsoft.com/office/drawing/2014/main" id="{1D13502F-4054-7640-B3DF-90198F4F58F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46" name="Google Shape;27039;p37">
            <a:hlinkClick r:id="rId14" action="ppaction://hlinksldjump"/>
            <a:extLst>
              <a:ext uri="{FF2B5EF4-FFF2-40B4-BE49-F238E27FC236}">
                <a16:creationId xmlns:a16="http://schemas.microsoft.com/office/drawing/2014/main" id="{83619541-A7FE-2C4C-8B08-ED47AD7902DD}"/>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47" name="Google Shape;27040;p37">
            <a:hlinkClick r:id="rId15" action="ppaction://hlinksldjump"/>
            <a:extLst>
              <a:ext uri="{FF2B5EF4-FFF2-40B4-BE49-F238E27FC236}">
                <a16:creationId xmlns:a16="http://schemas.microsoft.com/office/drawing/2014/main" id="{DEF3305C-FD2C-E444-87AC-26E8C7F0FFAA}"/>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48" name="Google Shape;27042;p37">
            <a:hlinkClick r:id="rId16" action="ppaction://hlinksldjump"/>
            <a:extLst>
              <a:ext uri="{FF2B5EF4-FFF2-40B4-BE49-F238E27FC236}">
                <a16:creationId xmlns:a16="http://schemas.microsoft.com/office/drawing/2014/main" id="{415A409C-9891-5C4A-9108-0E69124509EB}"/>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49" name="Google Shape;27043;p37">
            <a:hlinkClick r:id="rId17" action="ppaction://hlinksldjump"/>
            <a:extLst>
              <a:ext uri="{FF2B5EF4-FFF2-40B4-BE49-F238E27FC236}">
                <a16:creationId xmlns:a16="http://schemas.microsoft.com/office/drawing/2014/main" id="{6D58CB7F-49F3-B844-BCAD-AE9604CF92D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50" name="Google Shape;27039;p37">
            <a:hlinkClick r:id="rId18" action="ppaction://hlinksldjump"/>
            <a:extLst>
              <a:ext uri="{FF2B5EF4-FFF2-40B4-BE49-F238E27FC236}">
                <a16:creationId xmlns:a16="http://schemas.microsoft.com/office/drawing/2014/main" id="{A074E0DF-C50E-A34F-98CC-2AA1CA53BAB4}"/>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51" name="Google Shape;27041;p37">
            <a:hlinkClick r:id="rId19" action="ppaction://hlinksldjump"/>
            <a:extLst>
              <a:ext uri="{FF2B5EF4-FFF2-40B4-BE49-F238E27FC236}">
                <a16:creationId xmlns:a16="http://schemas.microsoft.com/office/drawing/2014/main" id="{C0C39C0C-5B9B-AA4E-A223-A09169BC56C0}"/>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52" name="Picture 2">
            <a:extLst>
              <a:ext uri="{FF2B5EF4-FFF2-40B4-BE49-F238E27FC236}">
                <a16:creationId xmlns:a16="http://schemas.microsoft.com/office/drawing/2014/main" id="{637551D5-BFE4-0A4E-A16F-41C97A1928D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005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27205" name="Google Shape;27205;p44"/>
          <p:cNvSpPr txBox="1">
            <a:spLocks noGrp="1"/>
          </p:cNvSpPr>
          <p:nvPr>
            <p:ph type="body" idx="2"/>
          </p:nvPr>
        </p:nvSpPr>
        <p:spPr>
          <a:xfrm>
            <a:off x="394864" y="575733"/>
            <a:ext cx="11613360" cy="315925"/>
          </a:xfrm>
          <a:prstGeom prst="rect">
            <a:avLst/>
          </a:prstGeom>
          <a:noFill/>
          <a:ln>
            <a:noFill/>
          </a:ln>
        </p:spPr>
        <p:txBody>
          <a:bodyPr spcFirstLastPara="1" wrap="square" lIns="0" tIns="0" rIns="0" bIns="0" anchor="t" anchorCtr="0">
            <a:noAutofit/>
          </a:bodyPr>
          <a:lstStyle/>
          <a:p>
            <a:pPr marL="0" lvl="0" indent="0">
              <a:spcBef>
                <a:spcPts val="0"/>
              </a:spcBef>
            </a:pPr>
            <a:r>
              <a:rPr lang="en-GB" sz="1800" dirty="0"/>
              <a:t>Closely followed by </a:t>
            </a:r>
            <a:r>
              <a:rPr lang="en-GB" sz="1800" dirty="0" err="1"/>
              <a:t>Odsonne</a:t>
            </a:r>
            <a:r>
              <a:rPr lang="en-GB" sz="1800" dirty="0"/>
              <a:t> Édouard and </a:t>
            </a:r>
            <a:r>
              <a:rPr lang="en-GB" sz="1800" dirty="0" err="1"/>
              <a:t>Tyrick</a:t>
            </a:r>
            <a:r>
              <a:rPr lang="en-GB" sz="1800" dirty="0"/>
              <a:t> Mitchell </a:t>
            </a:r>
          </a:p>
        </p:txBody>
      </p:sp>
      <p:sp>
        <p:nvSpPr>
          <p:cNvPr id="27207" name="Google Shape;27207;p44"/>
          <p:cNvSpPr txBox="1">
            <a:spLocks noGrp="1"/>
          </p:cNvSpPr>
          <p:nvPr>
            <p:ph type="body" idx="4"/>
          </p:nvPr>
        </p:nvSpPr>
        <p:spPr>
          <a:xfrm>
            <a:off x="387350" y="5839478"/>
            <a:ext cx="11417400" cy="277799"/>
          </a:xfrm>
          <a:prstGeom prst="rect">
            <a:avLst/>
          </a:prstGeom>
          <a:noFill/>
          <a:ln>
            <a:noFill/>
          </a:ln>
        </p:spPr>
        <p:txBody>
          <a:bodyPr spcFirstLastPara="1" wrap="square" lIns="0" tIns="0" rIns="0" bIns="0" anchor="b" anchorCtr="0">
            <a:noAutofit/>
          </a:bodyPr>
          <a:lstStyle/>
          <a:p>
            <a:pPr marL="0" lvl="0" indent="0">
              <a:buClr>
                <a:srgbClr val="7F7F7F"/>
              </a:buClr>
              <a:buSzPts val="900"/>
            </a:pPr>
            <a:r>
              <a:rPr lang="en-GB" sz="900" dirty="0"/>
              <a:t>Visualisations created in the Physical Report Tableau Dashboard: </a:t>
            </a:r>
            <a:r>
              <a:rPr lang="en-GB" sz="900" dirty="0">
                <a:hlinkClick r:id="rId3"/>
              </a:rPr>
              <a:t>public.tableau.com/app/profile/edd.webster/viz/EddWebsterWatfordF_C_-CrystalPalaceAnalysisandDashboard/PhysicalReportTopSpeedDashboard</a:t>
            </a:r>
            <a:r>
              <a:rPr lang="en-GB" sz="900" dirty="0"/>
              <a:t>.</a:t>
            </a:r>
          </a:p>
          <a:p>
            <a:pPr marL="0" lvl="0" indent="0">
              <a:buClr>
                <a:srgbClr val="7F7F7F"/>
              </a:buClr>
              <a:buSzPts val="900"/>
            </a:pPr>
            <a:r>
              <a:rPr lang="en-GB" sz="900" dirty="0"/>
              <a:t>*Wilfred Zaha’s had the fastest recorded sprint during the two matches of 9.6 m/s. </a:t>
            </a:r>
            <a:r>
              <a:rPr lang="en-GB" sz="900" dirty="0" err="1"/>
              <a:t>Odsonne</a:t>
            </a:r>
            <a:r>
              <a:rPr lang="en-GB" sz="900" dirty="0"/>
              <a:t> Édouard has a fastest sprint of 9.4 m/s and </a:t>
            </a:r>
            <a:r>
              <a:rPr lang="en-GB" sz="900" dirty="0" err="1"/>
              <a:t>Tyrick</a:t>
            </a:r>
            <a:r>
              <a:rPr lang="en-GB" sz="900" dirty="0"/>
              <a:t> Mitchell 9.3 m/s.</a:t>
            </a:r>
          </a:p>
        </p:txBody>
      </p:sp>
      <p:sp>
        <p:nvSpPr>
          <p:cNvPr id="5" name="Text Placeholder 4">
            <a:extLst>
              <a:ext uri="{FF2B5EF4-FFF2-40B4-BE49-F238E27FC236}">
                <a16:creationId xmlns:a16="http://schemas.microsoft.com/office/drawing/2014/main" id="{3A87F4E5-3741-9048-9FDE-F3A8566ADA57}"/>
              </a:ext>
            </a:extLst>
          </p:cNvPr>
          <p:cNvSpPr>
            <a:spLocks noGrp="1"/>
          </p:cNvSpPr>
          <p:nvPr>
            <p:ph type="body" idx="3"/>
          </p:nvPr>
        </p:nvSpPr>
        <p:spPr>
          <a:xfrm>
            <a:off x="387351" y="164638"/>
            <a:ext cx="11417300" cy="475500"/>
          </a:xfrm>
        </p:spPr>
        <p:txBody>
          <a:bodyPr/>
          <a:lstStyle/>
          <a:p>
            <a:pPr marL="0" lvl="0" indent="0">
              <a:spcBef>
                <a:spcPts val="0"/>
              </a:spcBef>
              <a:buSzPts val="2800"/>
            </a:pPr>
            <a:r>
              <a:rPr lang="en-GB" sz="2800" dirty="0"/>
              <a:t>Wilfred Zaha a Danger On The Break*</a:t>
            </a:r>
          </a:p>
        </p:txBody>
      </p:sp>
      <p:pic>
        <p:nvPicPr>
          <p:cNvPr id="24" name="Picture 23">
            <a:extLst>
              <a:ext uri="{FF2B5EF4-FFF2-40B4-BE49-F238E27FC236}">
                <a16:creationId xmlns:a16="http://schemas.microsoft.com/office/drawing/2014/main" id="{F9D6ED9B-74D0-DF49-8841-92C37F1D6C63}"/>
              </a:ext>
            </a:extLst>
          </p:cNvPr>
          <p:cNvPicPr>
            <a:picLocks noChangeAspect="1"/>
          </p:cNvPicPr>
          <p:nvPr/>
        </p:nvPicPr>
        <p:blipFill>
          <a:blip r:embed="rId4"/>
          <a:stretch>
            <a:fillRect/>
          </a:stretch>
        </p:blipFill>
        <p:spPr>
          <a:xfrm>
            <a:off x="7413110" y="5427431"/>
            <a:ext cx="3243326" cy="210948"/>
          </a:xfrm>
          <a:prstGeom prst="rect">
            <a:avLst/>
          </a:prstGeom>
        </p:spPr>
      </p:pic>
      <p:pic>
        <p:nvPicPr>
          <p:cNvPr id="28" name="Picture 27">
            <a:extLst>
              <a:ext uri="{FF2B5EF4-FFF2-40B4-BE49-F238E27FC236}">
                <a16:creationId xmlns:a16="http://schemas.microsoft.com/office/drawing/2014/main" id="{88187BF2-F79A-4C43-A420-085730B8B06E}"/>
              </a:ext>
            </a:extLst>
          </p:cNvPr>
          <p:cNvPicPr>
            <a:picLocks noChangeAspect="1"/>
          </p:cNvPicPr>
          <p:nvPr/>
        </p:nvPicPr>
        <p:blipFill>
          <a:blip r:embed="rId5"/>
          <a:stretch>
            <a:fillRect/>
          </a:stretch>
        </p:blipFill>
        <p:spPr>
          <a:xfrm>
            <a:off x="1230815" y="5433119"/>
            <a:ext cx="3817727" cy="209909"/>
          </a:xfrm>
          <a:prstGeom prst="rect">
            <a:avLst/>
          </a:prstGeom>
        </p:spPr>
      </p:pic>
      <p:sp>
        <p:nvSpPr>
          <p:cNvPr id="44" name="Google Shape;26913;p30">
            <a:hlinkClick r:id="rId6" action="ppaction://hlinksldjump"/>
            <a:extLst>
              <a:ext uri="{FF2B5EF4-FFF2-40B4-BE49-F238E27FC236}">
                <a16:creationId xmlns:a16="http://schemas.microsoft.com/office/drawing/2014/main" id="{4669EC7D-C665-734C-A7BF-7BED5342A534}"/>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45" name="Google Shape;27038;p37">
            <a:hlinkClick r:id="rId7" action="ppaction://hlinksldjump"/>
            <a:extLst>
              <a:ext uri="{FF2B5EF4-FFF2-40B4-BE49-F238E27FC236}">
                <a16:creationId xmlns:a16="http://schemas.microsoft.com/office/drawing/2014/main" id="{1D13502F-4054-7640-B3DF-90198F4F58F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46" name="Google Shape;27039;p37">
            <a:hlinkClick r:id="rId8" action="ppaction://hlinksldjump"/>
            <a:extLst>
              <a:ext uri="{FF2B5EF4-FFF2-40B4-BE49-F238E27FC236}">
                <a16:creationId xmlns:a16="http://schemas.microsoft.com/office/drawing/2014/main" id="{83619541-A7FE-2C4C-8B08-ED47AD7902DD}"/>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47" name="Google Shape;27040;p37">
            <a:hlinkClick r:id="rId9" action="ppaction://hlinksldjump"/>
            <a:extLst>
              <a:ext uri="{FF2B5EF4-FFF2-40B4-BE49-F238E27FC236}">
                <a16:creationId xmlns:a16="http://schemas.microsoft.com/office/drawing/2014/main" id="{DEF3305C-FD2C-E444-87AC-26E8C7F0FFAA}"/>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48" name="Google Shape;27042;p37">
            <a:hlinkClick r:id="rId10" action="ppaction://hlinksldjump"/>
            <a:extLst>
              <a:ext uri="{FF2B5EF4-FFF2-40B4-BE49-F238E27FC236}">
                <a16:creationId xmlns:a16="http://schemas.microsoft.com/office/drawing/2014/main" id="{415A409C-9891-5C4A-9108-0E69124509EB}"/>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49" name="Google Shape;27043;p37">
            <a:hlinkClick r:id="rId11" action="ppaction://hlinksldjump"/>
            <a:extLst>
              <a:ext uri="{FF2B5EF4-FFF2-40B4-BE49-F238E27FC236}">
                <a16:creationId xmlns:a16="http://schemas.microsoft.com/office/drawing/2014/main" id="{6D58CB7F-49F3-B844-BCAD-AE9604CF92D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50" name="Google Shape;27039;p37">
            <a:hlinkClick r:id="rId12" action="ppaction://hlinksldjump"/>
            <a:extLst>
              <a:ext uri="{FF2B5EF4-FFF2-40B4-BE49-F238E27FC236}">
                <a16:creationId xmlns:a16="http://schemas.microsoft.com/office/drawing/2014/main" id="{A074E0DF-C50E-A34F-98CC-2AA1CA53BAB4}"/>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51" name="Google Shape;27041;p37">
            <a:hlinkClick r:id="rId13" action="ppaction://hlinksldjump"/>
            <a:extLst>
              <a:ext uri="{FF2B5EF4-FFF2-40B4-BE49-F238E27FC236}">
                <a16:creationId xmlns:a16="http://schemas.microsoft.com/office/drawing/2014/main" id="{C0C39C0C-5B9B-AA4E-A223-A09169BC56C0}"/>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52" name="Picture 2">
            <a:extLst>
              <a:ext uri="{FF2B5EF4-FFF2-40B4-BE49-F238E27FC236}">
                <a16:creationId xmlns:a16="http://schemas.microsoft.com/office/drawing/2014/main" id="{637551D5-BFE4-0A4E-A16F-41C97A1928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34773" y="6259473"/>
            <a:ext cx="2102747" cy="4731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3"/>
            <a:extLst>
              <a:ext uri="{FF2B5EF4-FFF2-40B4-BE49-F238E27FC236}">
                <a16:creationId xmlns:a16="http://schemas.microsoft.com/office/drawing/2014/main" id="{2D0B0389-87FE-2546-9F7A-B75D8EC91A14}"/>
              </a:ext>
            </a:extLst>
          </p:cNvPr>
          <p:cNvPicPr>
            <a:picLocks noChangeAspect="1"/>
          </p:cNvPicPr>
          <p:nvPr/>
        </p:nvPicPr>
        <p:blipFill>
          <a:blip r:embed="rId15"/>
          <a:stretch>
            <a:fillRect/>
          </a:stretch>
        </p:blipFill>
        <p:spPr>
          <a:xfrm>
            <a:off x="475053" y="1510432"/>
            <a:ext cx="5484346" cy="3837137"/>
          </a:xfrm>
          <a:prstGeom prst="rect">
            <a:avLst/>
          </a:prstGeom>
        </p:spPr>
      </p:pic>
      <p:pic>
        <p:nvPicPr>
          <p:cNvPr id="6" name="Picture 5">
            <a:hlinkClick r:id="rId3"/>
            <a:extLst>
              <a:ext uri="{FF2B5EF4-FFF2-40B4-BE49-F238E27FC236}">
                <a16:creationId xmlns:a16="http://schemas.microsoft.com/office/drawing/2014/main" id="{B1C18FBF-59A7-0846-93EB-112A1F5B3783}"/>
              </a:ext>
            </a:extLst>
          </p:cNvPr>
          <p:cNvPicPr>
            <a:picLocks noChangeAspect="1"/>
          </p:cNvPicPr>
          <p:nvPr/>
        </p:nvPicPr>
        <p:blipFill>
          <a:blip r:embed="rId16"/>
          <a:stretch>
            <a:fillRect/>
          </a:stretch>
        </p:blipFill>
        <p:spPr>
          <a:xfrm>
            <a:off x="6292600" y="1510431"/>
            <a:ext cx="5484345" cy="3837137"/>
          </a:xfrm>
          <a:prstGeom prst="rect">
            <a:avLst/>
          </a:prstGeom>
        </p:spPr>
      </p:pic>
    </p:spTree>
    <p:extLst>
      <p:ext uri="{BB962C8B-B14F-4D97-AF65-F5344CB8AC3E}">
        <p14:creationId xmlns:p14="http://schemas.microsoft.com/office/powerpoint/2010/main" val="850327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44"/>
        <p:cNvGrpSpPr/>
        <p:nvPr/>
      </p:nvGrpSpPr>
      <p:grpSpPr>
        <a:xfrm>
          <a:off x="0" y="0"/>
          <a:ext cx="0" cy="0"/>
          <a:chOff x="0" y="0"/>
          <a:chExt cx="0" cy="0"/>
        </a:xfrm>
      </p:grpSpPr>
      <p:sp>
        <p:nvSpPr>
          <p:cNvPr id="27345" name="Google Shape;27345;p49"/>
          <p:cNvSpPr txBox="1">
            <a:spLocks noGrp="1"/>
          </p:cNvSpPr>
          <p:nvPr>
            <p:ph type="body" idx="1"/>
          </p:nvPr>
        </p:nvSpPr>
        <p:spPr>
          <a:xfrm>
            <a:off x="387251" y="1376403"/>
            <a:ext cx="11417399" cy="4474016"/>
          </a:xfrm>
          <a:prstGeom prst="rect">
            <a:avLst/>
          </a:prstGeom>
          <a:noFill/>
          <a:ln>
            <a:noFill/>
          </a:ln>
        </p:spPr>
        <p:txBody>
          <a:bodyPr spcFirstLastPara="1" wrap="square" lIns="0" tIns="0" rIns="0" bIns="0" anchor="t" anchorCtr="0">
            <a:noAutofit/>
          </a:bodyPr>
          <a:lstStyle/>
          <a:p>
            <a:pPr marL="0" lvl="0" indent="0" algn="ctr">
              <a:buClr>
                <a:srgbClr val="00275E"/>
              </a:buClr>
              <a:buSzPts val="1800"/>
              <a:buNone/>
            </a:pPr>
            <a:r>
              <a:rPr lang="en-GB" sz="2200" b="1" dirty="0">
                <a:solidFill>
                  <a:srgbClr val="000000"/>
                </a:solidFill>
              </a:rPr>
              <a:t>Crystal Palace Prefer to Play a 4-3-3</a:t>
            </a:r>
            <a:endParaRPr lang="en-GB" sz="2200" dirty="0">
              <a:solidFill>
                <a:srgbClr val="000000"/>
              </a:solidFill>
            </a:endParaRPr>
          </a:p>
          <a:p>
            <a:pPr marL="0" lvl="0" indent="0" algn="ctr">
              <a:buClr>
                <a:srgbClr val="262626"/>
              </a:buClr>
              <a:buSzPts val="1800"/>
              <a:buNone/>
            </a:pPr>
            <a:r>
              <a:rPr lang="en-GB" sz="2200" dirty="0">
                <a:solidFill>
                  <a:srgbClr val="DD1F27"/>
                </a:solidFill>
              </a:rPr>
              <a:t>Prepare the team to combat against this formation </a:t>
            </a:r>
            <a:endParaRPr lang="en-GB" sz="2200" b="1" dirty="0">
              <a:solidFill>
                <a:srgbClr val="DD1F27"/>
              </a:solidFill>
            </a:endParaRPr>
          </a:p>
          <a:p>
            <a:pPr marL="0" lvl="0" indent="0" algn="ctr" rtl="0">
              <a:spcBef>
                <a:spcPts val="0"/>
              </a:spcBef>
              <a:spcAft>
                <a:spcPts val="0"/>
              </a:spcAft>
              <a:buClr>
                <a:srgbClr val="7C7C81"/>
              </a:buClr>
              <a:buSzPts val="1800"/>
              <a:buNone/>
            </a:pPr>
            <a:endParaRPr lang="en-GB" sz="2200" b="1" dirty="0">
              <a:solidFill>
                <a:srgbClr val="00275E"/>
              </a:solidFill>
            </a:endParaRPr>
          </a:p>
          <a:p>
            <a:pPr marL="0" lvl="0" indent="0" algn="ctr" rtl="0">
              <a:spcBef>
                <a:spcPts val="0"/>
              </a:spcBef>
              <a:spcAft>
                <a:spcPts val="0"/>
              </a:spcAft>
              <a:buClr>
                <a:srgbClr val="7C7C81"/>
              </a:buClr>
              <a:buSzPts val="1800"/>
              <a:buNone/>
            </a:pPr>
            <a:endParaRPr sz="2200" b="1" dirty="0">
              <a:solidFill>
                <a:srgbClr val="00275E"/>
              </a:solidFill>
            </a:endParaRPr>
          </a:p>
          <a:p>
            <a:pPr marL="0" lvl="0" indent="0" algn="ctr">
              <a:buClr>
                <a:srgbClr val="00275E"/>
              </a:buClr>
              <a:buSzPts val="1800"/>
              <a:buNone/>
            </a:pPr>
            <a:r>
              <a:rPr lang="en-GB" sz="2200" b="1" dirty="0">
                <a:solidFill>
                  <a:srgbClr val="000000"/>
                </a:solidFill>
              </a:rPr>
              <a:t>Gallagher is a Creative Threat From Midfield</a:t>
            </a:r>
            <a:endParaRPr lang="en-GB" sz="2200" dirty="0">
              <a:solidFill>
                <a:srgbClr val="000000"/>
              </a:solidFill>
            </a:endParaRPr>
          </a:p>
          <a:p>
            <a:pPr marL="0" lvl="0" indent="0" algn="ctr">
              <a:buClr>
                <a:srgbClr val="262626"/>
              </a:buClr>
              <a:buSzPts val="1800"/>
              <a:buNone/>
            </a:pPr>
            <a:r>
              <a:rPr lang="en-GB" sz="2200" dirty="0">
                <a:solidFill>
                  <a:srgbClr val="DD1F27"/>
                </a:solidFill>
              </a:rPr>
              <a:t>Match up Crystal Palace in the midfield to prevent one of their main attacking threats, Gallagher, from having time and space on the ball on the right-hand-side of Palace’s three-man midfield</a:t>
            </a:r>
            <a:endParaRPr lang="en-GB" sz="2200" b="1" dirty="0">
              <a:solidFill>
                <a:srgbClr val="DD1F27"/>
              </a:solidFill>
            </a:endParaRPr>
          </a:p>
          <a:p>
            <a:pPr marL="0" lvl="0" indent="0" algn="ctr" rtl="0">
              <a:spcBef>
                <a:spcPts val="0"/>
              </a:spcBef>
              <a:spcAft>
                <a:spcPts val="0"/>
              </a:spcAft>
              <a:buClr>
                <a:srgbClr val="7C7C81"/>
              </a:buClr>
              <a:buSzPts val="1800"/>
              <a:buNone/>
            </a:pPr>
            <a:endParaRPr lang="en-GB" sz="2200" b="1" dirty="0">
              <a:solidFill>
                <a:srgbClr val="262626"/>
              </a:solidFill>
            </a:endParaRPr>
          </a:p>
          <a:p>
            <a:pPr marL="0" lvl="0" indent="0" algn="ctr" rtl="0">
              <a:spcBef>
                <a:spcPts val="0"/>
              </a:spcBef>
              <a:spcAft>
                <a:spcPts val="0"/>
              </a:spcAft>
              <a:buClr>
                <a:srgbClr val="7C7C81"/>
              </a:buClr>
              <a:buSzPts val="1800"/>
              <a:buNone/>
            </a:pPr>
            <a:endParaRPr sz="2200" b="1" dirty="0">
              <a:solidFill>
                <a:srgbClr val="262626"/>
              </a:solidFill>
            </a:endParaRPr>
          </a:p>
          <a:p>
            <a:pPr marL="0" lvl="0" indent="0" algn="ctr">
              <a:buClr>
                <a:srgbClr val="00275E"/>
              </a:buClr>
              <a:buSzPts val="1800"/>
              <a:buNone/>
            </a:pPr>
            <a:r>
              <a:rPr lang="en-GB" sz="2200" b="1" dirty="0">
                <a:solidFill>
                  <a:srgbClr val="000000"/>
                </a:solidFill>
              </a:rPr>
              <a:t>Crystal Palace Look to Stretch the Game from the Left-Hand-Side</a:t>
            </a:r>
            <a:endParaRPr lang="en-GB" sz="2200" dirty="0">
              <a:solidFill>
                <a:srgbClr val="DD1F27"/>
              </a:solidFill>
            </a:endParaRPr>
          </a:p>
          <a:p>
            <a:pPr marL="0" lvl="0" indent="0" algn="ctr">
              <a:buClr>
                <a:srgbClr val="00275E"/>
              </a:buClr>
              <a:buSzPts val="1800"/>
              <a:buNone/>
            </a:pPr>
            <a:r>
              <a:rPr lang="en-GB" sz="2200" dirty="0">
                <a:solidFill>
                  <a:srgbClr val="DD1F27"/>
                </a:solidFill>
              </a:rPr>
              <a:t>Mitchell plays high and wide as the full-back and Zaha is their main outlet from the left wing, especially dangerous on the break with his pace and skill</a:t>
            </a:r>
          </a:p>
        </p:txBody>
      </p:sp>
      <p:sp>
        <p:nvSpPr>
          <p:cNvPr id="27346" name="Google Shape;27346;p4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27347" name="Google Shape;27347;p4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Data-driven insights to provide action insight for football matches</a:t>
            </a:r>
            <a:endParaRPr dirty="0"/>
          </a:p>
        </p:txBody>
      </p:sp>
      <p:sp>
        <p:nvSpPr>
          <p:cNvPr id="27348" name="Google Shape;27348;p4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800"/>
              <a:buNone/>
            </a:pPr>
            <a:r>
              <a:rPr lang="en-GB" sz="2800" dirty="0"/>
              <a:t>Key Takeaways</a:t>
            </a:r>
            <a:endParaRPr dirty="0"/>
          </a:p>
        </p:txBody>
      </p:sp>
      <p:sp>
        <p:nvSpPr>
          <p:cNvPr id="27349" name="Google Shape;27349;p49"/>
          <p:cNvSpPr txBox="1">
            <a:spLocks noGrp="1"/>
          </p:cNvSpPr>
          <p:nvPr>
            <p:ph type="body" idx="4"/>
          </p:nvPr>
        </p:nvSpPr>
        <p:spPr>
          <a:xfrm>
            <a:off x="387350" y="5932448"/>
            <a:ext cx="11417400" cy="184743"/>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endParaRPr sz="900" dirty="0"/>
          </a:p>
        </p:txBody>
      </p:sp>
      <p:sp>
        <p:nvSpPr>
          <p:cNvPr id="10" name="Google Shape;26913;p30">
            <a:hlinkClick r:id="rId3" action="ppaction://hlinksldjump"/>
            <a:extLst>
              <a:ext uri="{FF2B5EF4-FFF2-40B4-BE49-F238E27FC236}">
                <a16:creationId xmlns:a16="http://schemas.microsoft.com/office/drawing/2014/main" id="{06B0E631-4C70-4340-9529-DB5E4AAF2012}"/>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4" action="ppaction://hlinksldjump"/>
            <a:extLst>
              <a:ext uri="{FF2B5EF4-FFF2-40B4-BE49-F238E27FC236}">
                <a16:creationId xmlns:a16="http://schemas.microsoft.com/office/drawing/2014/main" id="{84AB2809-498D-564E-98C2-1882B519090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5" action="ppaction://hlinksldjump"/>
            <a:extLst>
              <a:ext uri="{FF2B5EF4-FFF2-40B4-BE49-F238E27FC236}">
                <a16:creationId xmlns:a16="http://schemas.microsoft.com/office/drawing/2014/main" id="{1D4FB8E2-8C52-3E41-9F4B-87C506291D2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6" action="ppaction://hlinksldjump"/>
            <a:extLst>
              <a:ext uri="{FF2B5EF4-FFF2-40B4-BE49-F238E27FC236}">
                <a16:creationId xmlns:a16="http://schemas.microsoft.com/office/drawing/2014/main" id="{5DC7945C-54ED-F84A-81D0-3ADE871C43A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7" action="ppaction://hlinksldjump"/>
            <a:extLst>
              <a:ext uri="{FF2B5EF4-FFF2-40B4-BE49-F238E27FC236}">
                <a16:creationId xmlns:a16="http://schemas.microsoft.com/office/drawing/2014/main" id="{05CB5010-BBD6-F546-A455-E07BBC528DB4}"/>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8" action="ppaction://hlinksldjump"/>
            <a:extLst>
              <a:ext uri="{FF2B5EF4-FFF2-40B4-BE49-F238E27FC236}">
                <a16:creationId xmlns:a16="http://schemas.microsoft.com/office/drawing/2014/main" id="{2AD64EF1-E72C-344D-88B7-2B7D6500A10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9" action="ppaction://hlinksldjump"/>
            <a:extLst>
              <a:ext uri="{FF2B5EF4-FFF2-40B4-BE49-F238E27FC236}">
                <a16:creationId xmlns:a16="http://schemas.microsoft.com/office/drawing/2014/main" id="{FA85B7FC-F27B-4244-B8E5-417DFF36C676}"/>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0" action="ppaction://hlinksldjump"/>
            <a:extLst>
              <a:ext uri="{FF2B5EF4-FFF2-40B4-BE49-F238E27FC236}">
                <a16:creationId xmlns:a16="http://schemas.microsoft.com/office/drawing/2014/main" id="{48D81B4F-1141-6143-B5CC-AE7B42230D1D}"/>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98187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sp>
        <p:nvSpPr>
          <p:cNvPr id="5" name="Google Shape;26913;p30">
            <a:hlinkClick r:id="rId3" action="ppaction://hlinksldjump"/>
            <a:extLst>
              <a:ext uri="{FF2B5EF4-FFF2-40B4-BE49-F238E27FC236}">
                <a16:creationId xmlns:a16="http://schemas.microsoft.com/office/drawing/2014/main" id="{6A04250C-0531-2D4C-B4FA-9B51D477910C}"/>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75821263-D5DF-9E49-8E2C-0416DD1B68E5}"/>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42352845-50AC-9B4B-A05F-AC3C7E5155AF}"/>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0C434728-2F4A-DF4D-91DA-06F9382551C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039B4195-3D26-C24C-B287-65FA3B2F55B6}"/>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0E9E5DC7-CA29-9543-8199-9F838CCBE2FC}"/>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C5FDF2DA-C7DA-BA44-9546-E352FA6B5CD0}"/>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5ED7863A-AE8B-204E-B281-E6272D5358E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cxnSp>
        <p:nvCxnSpPr>
          <p:cNvPr id="15" name="Google Shape;28593;p107">
            <a:extLst>
              <a:ext uri="{FF2B5EF4-FFF2-40B4-BE49-F238E27FC236}">
                <a16:creationId xmlns:a16="http://schemas.microsoft.com/office/drawing/2014/main" id="{24366E2C-7117-B14C-B63F-14B4DDC8EC53}"/>
              </a:ext>
            </a:extLst>
          </p:cNvPr>
          <p:cNvCxnSpPr/>
          <p:nvPr/>
        </p:nvCxnSpPr>
        <p:spPr>
          <a:xfrm>
            <a:off x="3520328" y="2064852"/>
            <a:ext cx="5151300" cy="0"/>
          </a:xfrm>
          <a:prstGeom prst="straightConnector1">
            <a:avLst/>
          </a:prstGeom>
          <a:noFill/>
          <a:ln w="28575" cap="flat" cmpd="sng">
            <a:solidFill>
              <a:srgbClr val="FAEF22"/>
            </a:solidFill>
            <a:prstDash val="solid"/>
            <a:round/>
            <a:headEnd type="none" w="sm" len="sm"/>
            <a:tailEnd type="none" w="sm" len="sm"/>
          </a:ln>
        </p:spPr>
      </p:cxnSp>
      <p:cxnSp>
        <p:nvCxnSpPr>
          <p:cNvPr id="16" name="Google Shape;28594;p107">
            <a:extLst>
              <a:ext uri="{FF2B5EF4-FFF2-40B4-BE49-F238E27FC236}">
                <a16:creationId xmlns:a16="http://schemas.microsoft.com/office/drawing/2014/main" id="{82FBD047-78F1-9C4D-8E11-715933B20A5F}"/>
              </a:ext>
            </a:extLst>
          </p:cNvPr>
          <p:cNvCxnSpPr/>
          <p:nvPr/>
        </p:nvCxnSpPr>
        <p:spPr>
          <a:xfrm>
            <a:off x="3520328" y="4972631"/>
            <a:ext cx="5151300" cy="0"/>
          </a:xfrm>
          <a:prstGeom prst="straightConnector1">
            <a:avLst/>
          </a:prstGeom>
          <a:noFill/>
          <a:ln w="28575" cap="flat" cmpd="sng">
            <a:solidFill>
              <a:srgbClr val="FAEF22"/>
            </a:solidFill>
            <a:prstDash val="solid"/>
            <a:round/>
            <a:headEnd type="none" w="sm" len="sm"/>
            <a:tailEnd type="none" w="sm" len="sm"/>
          </a:ln>
        </p:spPr>
      </p:cxnSp>
      <p:sp>
        <p:nvSpPr>
          <p:cNvPr id="18" name="Google Shape;28592;p107">
            <a:extLst>
              <a:ext uri="{FF2B5EF4-FFF2-40B4-BE49-F238E27FC236}">
                <a16:creationId xmlns:a16="http://schemas.microsoft.com/office/drawing/2014/main" id="{12680CBA-6EA7-144B-A43B-1CB68FACCE7D}"/>
              </a:ext>
            </a:extLst>
          </p:cNvPr>
          <p:cNvSpPr txBox="1"/>
          <p:nvPr/>
        </p:nvSpPr>
        <p:spPr>
          <a:xfrm>
            <a:off x="349228" y="2432734"/>
            <a:ext cx="11493500" cy="2284232"/>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dirty="0">
                <a:solidFill>
                  <a:schemeClr val="bg1"/>
                </a:solidFill>
              </a:rPr>
              <a:t>Physical Data Analysis</a:t>
            </a:r>
          </a:p>
          <a:p>
            <a:pPr marL="0" marR="0" lvl="0" indent="0" algn="ctr" rtl="0">
              <a:lnSpc>
                <a:spcPct val="103466"/>
              </a:lnSpc>
              <a:spcBef>
                <a:spcPts val="0"/>
              </a:spcBef>
              <a:spcAft>
                <a:spcPts val="0"/>
              </a:spcAft>
              <a:buClr>
                <a:schemeClr val="lt1"/>
              </a:buClr>
              <a:buSzPts val="3866"/>
              <a:buFont typeface="Arial"/>
              <a:buNone/>
            </a:pPr>
            <a:r>
              <a:rPr lang="en-GB" sz="3000" b="1" dirty="0">
                <a:solidFill>
                  <a:srgbClr val="FAEF21"/>
                </a:solidFill>
              </a:rPr>
              <a:t>using an anonymised CSV output from an historical season, to provide insights on Team A as well as the other teams, where relevant.</a:t>
            </a:r>
            <a:endParaRPr sz="3000" dirty="0">
              <a:solidFill>
                <a:srgbClr val="FAEF21"/>
              </a:solidFill>
            </a:endParaRPr>
          </a:p>
        </p:txBody>
      </p:sp>
    </p:spTree>
    <p:extLst>
      <p:ext uri="{BB962C8B-B14F-4D97-AF65-F5344CB8AC3E}">
        <p14:creationId xmlns:p14="http://schemas.microsoft.com/office/powerpoint/2010/main" val="1807490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6" name="Google Shape;27016;p36"/>
          <p:cNvSpPr txBox="1">
            <a:spLocks noGrp="1"/>
          </p:cNvSpPr>
          <p:nvPr>
            <p:ph type="body" idx="1"/>
          </p:nvPr>
        </p:nvSpPr>
        <p:spPr>
          <a:xfrm>
            <a:off x="394864" y="1377387"/>
            <a:ext cx="11417300" cy="4651700"/>
          </a:xfrm>
          <a:prstGeom prst="rect">
            <a:avLst/>
          </a:prstGeom>
          <a:noFill/>
          <a:ln>
            <a:noFill/>
          </a:ln>
        </p:spPr>
        <p:txBody>
          <a:bodyPr spcFirstLastPara="1" wrap="square" lIns="0" tIns="0" rIns="0" bIns="0" anchor="t" anchorCtr="0">
            <a:noAutofit/>
          </a:bodyPr>
          <a:lstStyle/>
          <a:p>
            <a:r>
              <a:rPr lang="en-GB" sz="2000" dirty="0">
                <a:solidFill>
                  <a:srgbClr val="060606"/>
                </a:solidFill>
              </a:rPr>
              <a:t>Estimate the player positions by the distribution of run types.</a:t>
            </a:r>
          </a:p>
          <a:p>
            <a:endParaRPr lang="en-GB" sz="2000" dirty="0">
              <a:solidFill>
                <a:srgbClr val="060606"/>
              </a:solidFill>
            </a:endParaRPr>
          </a:p>
          <a:p>
            <a:r>
              <a:rPr lang="en-GB" sz="2000" dirty="0">
                <a:solidFill>
                  <a:srgbClr val="060606"/>
                </a:solidFill>
              </a:rPr>
              <a:t>Who are Team A’s quickest players?</a:t>
            </a:r>
          </a:p>
          <a:p>
            <a:endParaRPr lang="en-GB" sz="2000" dirty="0">
              <a:solidFill>
                <a:srgbClr val="060606"/>
              </a:solidFill>
            </a:endParaRPr>
          </a:p>
          <a:p>
            <a:r>
              <a:rPr lang="en-GB" sz="2000" dirty="0">
                <a:solidFill>
                  <a:srgbClr val="060606"/>
                </a:solidFill>
              </a:rPr>
              <a:t>Who was the hardest working player?</a:t>
            </a:r>
          </a:p>
          <a:p>
            <a:pPr lvl="1"/>
            <a:r>
              <a:rPr lang="en-GB" sz="2000" dirty="0">
                <a:solidFill>
                  <a:srgbClr val="060606"/>
                </a:solidFill>
              </a:rPr>
              <a:t>The players that covered the most and least ground (total distance and meters per minute)</a:t>
            </a:r>
          </a:p>
          <a:p>
            <a:pPr lvl="1"/>
            <a:r>
              <a:rPr lang="en-GB" sz="2000" dirty="0">
                <a:solidFill>
                  <a:srgbClr val="060606"/>
                </a:solidFill>
              </a:rPr>
              <a:t>The players that covered the highest and lowest distance with high intensity runs (total distance and meters per minute)</a:t>
            </a:r>
          </a:p>
          <a:p>
            <a:pPr lvl="1"/>
            <a:r>
              <a:rPr lang="en-GB" sz="2000" dirty="0">
                <a:solidFill>
                  <a:srgbClr val="060606"/>
                </a:solidFill>
              </a:rPr>
              <a:t>Players that worked hardest off-the-ball (total distance and meters per minute when opponent is in possession)</a:t>
            </a:r>
          </a:p>
          <a:p>
            <a:endParaRPr lang="en-GB" sz="2000" dirty="0">
              <a:solidFill>
                <a:srgbClr val="060606"/>
              </a:solidFill>
            </a:endParaRPr>
          </a:p>
          <a:p>
            <a:r>
              <a:rPr lang="en-GB" sz="2000" dirty="0">
                <a:solidFill>
                  <a:srgbClr val="060606"/>
                </a:solidFill>
              </a:rPr>
              <a:t>In which matches did Team A run the most/least?</a:t>
            </a:r>
          </a:p>
          <a:p>
            <a:endParaRPr lang="en-GB" sz="2000" dirty="0">
              <a:solidFill>
                <a:srgbClr val="060606"/>
              </a:solidFill>
            </a:endParaRPr>
          </a:p>
          <a:p>
            <a:r>
              <a:rPr lang="en-GB" sz="2000" dirty="0">
                <a:solidFill>
                  <a:srgbClr val="060606"/>
                </a:solidFill>
              </a:rPr>
              <a:t>What are the periods of the match that Team A on average ran the most/least?</a:t>
            </a:r>
          </a:p>
        </p:txBody>
      </p:sp>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27018" name="Google Shape;27018;p36"/>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solidFill>
                  <a:srgbClr val="000000"/>
                </a:solidFill>
              </a:rPr>
              <a:t>Section aims to derive clear and simple findings</a:t>
            </a:r>
          </a:p>
        </p:txBody>
      </p:sp>
      <p:sp>
        <p:nvSpPr>
          <p:cNvPr id="27019" name="Google Shape;27019;p36"/>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Analysis to Answer the Following Questions…</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822591"/>
            <a:ext cx="11417300" cy="270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sz="900" dirty="0">
              <a:solidFill>
                <a:schemeClr val="bg1">
                  <a:lumMod val="50000"/>
                </a:schemeClr>
              </a:solidFill>
            </a:endParaRPr>
          </a:p>
        </p:txBody>
      </p:sp>
      <p:sp>
        <p:nvSpPr>
          <p:cNvPr id="9" name="Google Shape;26913;p30">
            <a:hlinkClick r:id="rId3" action="ppaction://hlinksldjump"/>
            <a:extLst>
              <a:ext uri="{FF2B5EF4-FFF2-40B4-BE49-F238E27FC236}">
                <a16:creationId xmlns:a16="http://schemas.microsoft.com/office/drawing/2014/main" id="{0D125F33-2D9F-B141-B1B8-166BCC0E6628}"/>
              </a:ext>
            </a:extLst>
          </p:cNvPr>
          <p:cNvSpPr>
            <a:spLocks/>
          </p:cNvSpPr>
          <p:nvPr/>
        </p:nvSpPr>
        <p:spPr>
          <a:xfrm>
            <a:off x="387350"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0" name="Google Shape;27038;p37">
            <a:hlinkClick r:id="rId4" action="ppaction://hlinksldjump"/>
            <a:extLst>
              <a:ext uri="{FF2B5EF4-FFF2-40B4-BE49-F238E27FC236}">
                <a16:creationId xmlns:a16="http://schemas.microsoft.com/office/drawing/2014/main" id="{10A7B76F-C7F5-184A-B230-74ECE9A5C3BE}"/>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1" name="Google Shape;27039;p37">
            <a:hlinkClick r:id="rId5" action="ppaction://hlinksldjump"/>
            <a:extLst>
              <a:ext uri="{FF2B5EF4-FFF2-40B4-BE49-F238E27FC236}">
                <a16:creationId xmlns:a16="http://schemas.microsoft.com/office/drawing/2014/main" id="{CF6A58CD-DB23-4E46-BDB7-979042947ED8}"/>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2" name="Google Shape;27040;p37">
            <a:hlinkClick r:id="rId6" action="ppaction://hlinksldjump"/>
            <a:extLst>
              <a:ext uri="{FF2B5EF4-FFF2-40B4-BE49-F238E27FC236}">
                <a16:creationId xmlns:a16="http://schemas.microsoft.com/office/drawing/2014/main" id="{CE5B4621-E1D7-4648-A0DB-B9D540A8A92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3" name="Google Shape;27042;p37">
            <a:hlinkClick r:id="rId7" action="ppaction://hlinksldjump"/>
            <a:extLst>
              <a:ext uri="{FF2B5EF4-FFF2-40B4-BE49-F238E27FC236}">
                <a16:creationId xmlns:a16="http://schemas.microsoft.com/office/drawing/2014/main" id="{484FCD05-FC9D-E249-8AA1-85A22B9490E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4" name="Google Shape;27043;p37">
            <a:hlinkClick r:id="rId8" action="ppaction://hlinksldjump"/>
            <a:extLst>
              <a:ext uri="{FF2B5EF4-FFF2-40B4-BE49-F238E27FC236}">
                <a16:creationId xmlns:a16="http://schemas.microsoft.com/office/drawing/2014/main" id="{29E8A658-526A-3346-8A6A-35C16FBD12C2}"/>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5" name="Google Shape;27039;p37">
            <a:hlinkClick r:id="rId9" action="ppaction://hlinksldjump"/>
            <a:extLst>
              <a:ext uri="{FF2B5EF4-FFF2-40B4-BE49-F238E27FC236}">
                <a16:creationId xmlns:a16="http://schemas.microsoft.com/office/drawing/2014/main" id="{4B2B0321-C774-D445-A5CD-32727D77B2BF}"/>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6" name="Google Shape;27041;p37">
            <a:hlinkClick r:id="rId10" action="ppaction://hlinksldjump"/>
            <a:extLst>
              <a:ext uri="{FF2B5EF4-FFF2-40B4-BE49-F238E27FC236}">
                <a16:creationId xmlns:a16="http://schemas.microsoft.com/office/drawing/2014/main" id="{35527088-D7AA-3648-A820-4D411E8DC6B5}"/>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211119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dirty="0">
                <a:solidFill>
                  <a:schemeClr val="bg1"/>
                </a:solidFill>
              </a:rPr>
              <a:t>Introduction</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83BD2C84-7196-FC40-9FF3-1B073E9A17F9}"/>
              </a:ext>
            </a:extLst>
          </p:cNvPr>
          <p:cNvSpPr>
            <a:spLocks/>
          </p:cNvSpPr>
          <p:nvPr/>
        </p:nvSpPr>
        <p:spPr>
          <a:xfrm>
            <a:off x="387350"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D41C7AC9-1223-EF47-A409-DE67ADF92AC7}"/>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4597C8DB-ECA4-E241-A006-717DD5D8302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8AF6F696-33BF-014B-9C9C-1C20E7B33A4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C7879E80-5E3B-5848-84DB-EE4F22079E46}"/>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CE282CEF-BD86-C543-B938-D41433F42C53}"/>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6366977D-723A-B14F-B95C-10AB39B0AFD0}"/>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4BFAEC40-3E4B-4C48-A4C2-5A4FC6B62C3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786640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900" dirty="0"/>
              <a:t>Player 6 Covered the Most Distance During the Season, followed by Players 13 and 14</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indent="0">
              <a:spcBef>
                <a:spcPts val="0"/>
              </a:spcBef>
              <a:buSzPts val="2800"/>
            </a:pPr>
            <a:r>
              <a:rPr lang="en-GB" sz="2700" dirty="0"/>
              <a:t>Overview of the Distances Covered by the Players During the Season</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Player Overview Dashboard: </a:t>
            </a:r>
            <a:r>
              <a:rPr lang="en-GB" sz="900" dirty="0">
                <a:solidFill>
                  <a:schemeClr val="bg1">
                    <a:lumMod val="50000"/>
                  </a:schemeClr>
                </a:solidFill>
                <a:hlinkClick r:id="rId3"/>
              </a:rPr>
              <a:t>public.tableau.com/app/profile/edd.webster/viz/EddWebsterWatfordF_C_-PhysicalDataAnalysisandDashboards/PlayerOverviewDashboard</a:t>
            </a:r>
            <a:r>
              <a:rPr lang="en-GB" sz="900" dirty="0">
                <a:solidFill>
                  <a:schemeClr val="bg1">
                    <a:lumMod val="50000"/>
                  </a:schemeClr>
                </a:solidFill>
              </a:rPr>
              <a:t> </a:t>
            </a: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5" name="Google Shape;27088;p39">
            <a:extLst>
              <a:ext uri="{FF2B5EF4-FFF2-40B4-BE49-F238E27FC236}">
                <a16:creationId xmlns:a16="http://schemas.microsoft.com/office/drawing/2014/main" id="{E7BB996F-13F4-7A4F-BC16-840E21F56D6C}"/>
              </a:ext>
            </a:extLst>
          </p:cNvPr>
          <p:cNvSpPr txBox="1"/>
          <p:nvPr/>
        </p:nvSpPr>
        <p:spPr>
          <a:xfrm>
            <a:off x="1680548"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Distance (km)</a:t>
            </a:r>
          </a:p>
        </p:txBody>
      </p:sp>
      <p:sp>
        <p:nvSpPr>
          <p:cNvPr id="26" name="Google Shape;27088;p39">
            <a:extLst>
              <a:ext uri="{FF2B5EF4-FFF2-40B4-BE49-F238E27FC236}">
                <a16:creationId xmlns:a16="http://schemas.microsoft.com/office/drawing/2014/main" id="{F7D3AC23-B999-7C40-BEFE-63E738B401D9}"/>
              </a:ext>
            </a:extLst>
          </p:cNvPr>
          <p:cNvSpPr txBox="1"/>
          <p:nvPr/>
        </p:nvSpPr>
        <p:spPr>
          <a:xfrm>
            <a:off x="7951015"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Low Intensity Distance (km)</a:t>
            </a:r>
          </a:p>
        </p:txBody>
      </p:sp>
      <p:pic>
        <p:nvPicPr>
          <p:cNvPr id="3" name="Picture 2">
            <a:hlinkClick r:id="rId12"/>
            <a:extLst>
              <a:ext uri="{FF2B5EF4-FFF2-40B4-BE49-F238E27FC236}">
                <a16:creationId xmlns:a16="http://schemas.microsoft.com/office/drawing/2014/main" id="{EE8AB44E-403B-B84B-8BF4-397B3687D2B9}"/>
              </a:ext>
            </a:extLst>
          </p:cNvPr>
          <p:cNvPicPr>
            <a:picLocks noChangeAspect="1"/>
          </p:cNvPicPr>
          <p:nvPr/>
        </p:nvPicPr>
        <p:blipFill>
          <a:blip r:embed="rId13"/>
          <a:stretch>
            <a:fillRect/>
          </a:stretch>
        </p:blipFill>
        <p:spPr>
          <a:xfrm>
            <a:off x="1510073" y="1617298"/>
            <a:ext cx="9520845" cy="4181337"/>
          </a:xfrm>
          <a:prstGeom prst="rect">
            <a:avLst/>
          </a:prstGeom>
        </p:spPr>
      </p:pic>
      <p:sp>
        <p:nvSpPr>
          <p:cNvPr id="19" name="Google Shape;27088;p39">
            <a:extLst>
              <a:ext uri="{FF2B5EF4-FFF2-40B4-BE49-F238E27FC236}">
                <a16:creationId xmlns:a16="http://schemas.microsoft.com/office/drawing/2014/main" id="{6ED16534-7D7D-134B-9085-341D5B72A181}"/>
              </a:ext>
            </a:extLst>
          </p:cNvPr>
          <p:cNvSpPr txBox="1"/>
          <p:nvPr/>
        </p:nvSpPr>
        <p:spPr>
          <a:xfrm>
            <a:off x="4804161" y="1291206"/>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High Intensity Distance (km)</a:t>
            </a:r>
          </a:p>
        </p:txBody>
      </p:sp>
    </p:spTree>
    <p:extLst>
      <p:ext uri="{BB962C8B-B14F-4D97-AF65-F5344CB8AC3E}">
        <p14:creationId xmlns:p14="http://schemas.microsoft.com/office/powerpoint/2010/main" val="3518862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900" dirty="0"/>
              <a:t>Sprint of 42.5 km/h recorded against Team J on 3</a:t>
            </a:r>
            <a:r>
              <a:rPr lang="en-GB" sz="1900" baseline="30000" dirty="0"/>
              <a:t>rd</a:t>
            </a:r>
            <a:r>
              <a:rPr lang="en-GB" sz="1900" dirty="0"/>
              <a:t> March</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indent="0">
              <a:spcBef>
                <a:spcPts val="0"/>
              </a:spcBef>
              <a:buSzPts val="2800"/>
            </a:pPr>
            <a:r>
              <a:rPr lang="en-GB" sz="2700" dirty="0"/>
              <a:t>Player 23 is the Quickest Player</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sz="900" dirty="0">
              <a:solidFill>
                <a:schemeClr val="bg1">
                  <a:lumMod val="50000"/>
                </a:schemeClr>
              </a:solidFill>
            </a:endParaRPr>
          </a:p>
        </p:txBody>
      </p:sp>
      <p:sp>
        <p:nvSpPr>
          <p:cNvPr id="8" name="Google Shape;26913;p30">
            <a:hlinkClick r:id="rId3"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4"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5"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6"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7"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8"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9"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0"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4" name="Picture 3">
            <a:extLst>
              <a:ext uri="{FF2B5EF4-FFF2-40B4-BE49-F238E27FC236}">
                <a16:creationId xmlns:a16="http://schemas.microsoft.com/office/drawing/2014/main" id="{A5532B92-CB26-E248-AF72-318B1744261D}"/>
              </a:ext>
            </a:extLst>
          </p:cNvPr>
          <p:cNvPicPr>
            <a:picLocks noChangeAspect="1"/>
          </p:cNvPicPr>
          <p:nvPr/>
        </p:nvPicPr>
        <p:blipFill>
          <a:blip r:embed="rId11"/>
          <a:stretch>
            <a:fillRect/>
          </a:stretch>
        </p:blipFill>
        <p:spPr>
          <a:xfrm>
            <a:off x="1808910" y="1307306"/>
            <a:ext cx="8566663" cy="4440140"/>
          </a:xfrm>
          <a:prstGeom prst="rect">
            <a:avLst/>
          </a:prstGeom>
        </p:spPr>
      </p:pic>
    </p:spTree>
    <p:extLst>
      <p:ext uri="{BB962C8B-B14F-4D97-AF65-F5344CB8AC3E}">
        <p14:creationId xmlns:p14="http://schemas.microsoft.com/office/powerpoint/2010/main" val="2321494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pPr>
            <a:r>
              <a:rPr lang="en-GB" sz="1800" dirty="0">
                <a:solidFill>
                  <a:srgbClr val="000000"/>
                </a:solidFill>
              </a:rPr>
              <a:t>Breakdown of the total distance each player covered by the different run types</a:t>
            </a:r>
          </a:p>
        </p:txBody>
      </p:sp>
      <p:sp>
        <p:nvSpPr>
          <p:cNvPr id="27019" name="Google Shape;27019;p36"/>
          <p:cNvSpPr txBox="1">
            <a:spLocks noGrp="1"/>
          </p:cNvSpPr>
          <p:nvPr>
            <p:ph type="body" idx="3"/>
          </p:nvPr>
        </p:nvSpPr>
        <p:spPr>
          <a:xfrm>
            <a:off x="387350" y="164638"/>
            <a:ext cx="11409785" cy="411096"/>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The Attacking Players are Most Likely Players 6, 9, 13, 14, 20</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617991"/>
            <a:ext cx="11417300" cy="475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 </a:t>
            </a:r>
            <a:r>
              <a:rPr lang="en-GB" sz="900" dirty="0">
                <a:solidFill>
                  <a:schemeClr val="bg1">
                    <a:lumMod val="50000"/>
                  </a:schemeClr>
                </a:solidFill>
                <a:hlinkClick r:id="rId3"/>
              </a:rPr>
              <a:t>public.tableau.com/app/profile/edd.webster/viz/EddWebsterWatfordF_C_-PhysicalDataAnalysisandDashboards/PhysicalDataAnalysisRunTypesPlayerLevelDashboard</a:t>
            </a:r>
            <a:r>
              <a:rPr lang="en-GB" sz="900" dirty="0">
                <a:solidFill>
                  <a:schemeClr val="bg1">
                    <a:lumMod val="50000"/>
                  </a:schemeClr>
                </a:solidFill>
              </a:rPr>
              <a:t> .</a:t>
            </a:r>
          </a:p>
          <a:p>
            <a:r>
              <a:rPr lang="en-GB" sz="900" dirty="0">
                <a:solidFill>
                  <a:schemeClr val="bg1">
                    <a:lumMod val="50000"/>
                  </a:schemeClr>
                </a:solidFill>
              </a:rPr>
              <a:t>Five speed modes: standing, walking (under 2 m/s), jogging (2-4 m/s), running (4-5,5 m/s), high speed running (5,5-7 m/s) and sprinting (over 7 m/s). </a:t>
            </a: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18" name="Picture 17">
            <a:hlinkClick r:id="rId3"/>
            <a:extLst>
              <a:ext uri="{FF2B5EF4-FFF2-40B4-BE49-F238E27FC236}">
                <a16:creationId xmlns:a16="http://schemas.microsoft.com/office/drawing/2014/main" id="{E67B7FB5-CB79-DF45-B293-9345485F9E13}"/>
              </a:ext>
            </a:extLst>
          </p:cNvPr>
          <p:cNvPicPr>
            <a:picLocks noChangeAspect="1"/>
          </p:cNvPicPr>
          <p:nvPr/>
        </p:nvPicPr>
        <p:blipFill>
          <a:blip r:embed="rId12"/>
          <a:stretch>
            <a:fillRect/>
          </a:stretch>
        </p:blipFill>
        <p:spPr>
          <a:xfrm>
            <a:off x="2122757" y="1516711"/>
            <a:ext cx="7946485" cy="4094088"/>
          </a:xfrm>
          <a:prstGeom prst="rect">
            <a:avLst/>
          </a:prstGeom>
        </p:spPr>
      </p:pic>
      <p:pic>
        <p:nvPicPr>
          <p:cNvPr id="21" name="Picture 20">
            <a:extLst>
              <a:ext uri="{FF2B5EF4-FFF2-40B4-BE49-F238E27FC236}">
                <a16:creationId xmlns:a16="http://schemas.microsoft.com/office/drawing/2014/main" id="{948B36F3-1AA8-E04A-90C8-3A1A9A428FAB}"/>
              </a:ext>
            </a:extLst>
          </p:cNvPr>
          <p:cNvPicPr>
            <a:picLocks noChangeAspect="1"/>
          </p:cNvPicPr>
          <p:nvPr/>
        </p:nvPicPr>
        <p:blipFill>
          <a:blip r:embed="rId13"/>
          <a:stretch>
            <a:fillRect/>
          </a:stretch>
        </p:blipFill>
        <p:spPr>
          <a:xfrm>
            <a:off x="2969454" y="1219230"/>
            <a:ext cx="6245573" cy="277581"/>
          </a:xfrm>
          <a:prstGeom prst="rect">
            <a:avLst/>
          </a:prstGeom>
        </p:spPr>
      </p:pic>
    </p:spTree>
    <p:extLst>
      <p:ext uri="{BB962C8B-B14F-4D97-AF65-F5344CB8AC3E}">
        <p14:creationId xmlns:p14="http://schemas.microsoft.com/office/powerpoint/2010/main" val="139011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900" dirty="0"/>
              <a:t>Player 6 Covered the Most Distance During the Season whilst Player 28 ran the most meters per minute</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indent="0">
              <a:spcBef>
                <a:spcPts val="0"/>
              </a:spcBef>
              <a:buSzPts val="2800"/>
            </a:pPr>
            <a:r>
              <a:rPr lang="en-GB" sz="2800" dirty="0"/>
              <a:t>Which Player Worked the Hardest?</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 </a:t>
            </a:r>
            <a:r>
              <a:rPr lang="en-GB" sz="900" dirty="0">
                <a:solidFill>
                  <a:schemeClr val="bg1">
                    <a:lumMod val="50000"/>
                  </a:schemeClr>
                </a:solidFill>
                <a:hlinkClick r:id="rId3"/>
              </a:rPr>
              <a:t>public.tableau.com/app/profile/edd.webster/viz/EddWebsterWatfordF_C_-PhysicalDataAnalysisandDashboards/PhysicalDataAnalysisTotalDistanceDashboard</a:t>
            </a:r>
            <a:r>
              <a:rPr lang="en-GB" sz="900" dirty="0">
                <a:solidFill>
                  <a:schemeClr val="bg1">
                    <a:lumMod val="50000"/>
                  </a:schemeClr>
                </a:solidFill>
              </a:rPr>
              <a:t>  </a:t>
            </a: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5" name="Google Shape;27088;p39">
            <a:extLst>
              <a:ext uri="{FF2B5EF4-FFF2-40B4-BE49-F238E27FC236}">
                <a16:creationId xmlns:a16="http://schemas.microsoft.com/office/drawing/2014/main" id="{E7BB996F-13F4-7A4F-BC16-840E21F56D6C}"/>
              </a:ext>
            </a:extLst>
          </p:cNvPr>
          <p:cNvSpPr txBox="1"/>
          <p:nvPr/>
        </p:nvSpPr>
        <p:spPr>
          <a:xfrm>
            <a:off x="939204"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Distance (km)</a:t>
            </a:r>
          </a:p>
        </p:txBody>
      </p:sp>
      <p:sp>
        <p:nvSpPr>
          <p:cNvPr id="26" name="Google Shape;27088;p39">
            <a:extLst>
              <a:ext uri="{FF2B5EF4-FFF2-40B4-BE49-F238E27FC236}">
                <a16:creationId xmlns:a16="http://schemas.microsoft.com/office/drawing/2014/main" id="{F7D3AC23-B999-7C40-BEFE-63E738B401D9}"/>
              </a:ext>
            </a:extLst>
          </p:cNvPr>
          <p:cNvSpPr txBox="1"/>
          <p:nvPr/>
        </p:nvSpPr>
        <p:spPr>
          <a:xfrm>
            <a:off x="6220493" y="1292001"/>
            <a:ext cx="4002436" cy="276959"/>
          </a:xfrm>
          <a:prstGeom prst="rect">
            <a:avLst/>
          </a:prstGeom>
          <a:noFill/>
          <a:ln>
            <a:noFill/>
          </a:ln>
        </p:spPr>
        <p:txBody>
          <a:bodyPr spcFirstLastPara="1" wrap="square" lIns="91425" tIns="45700" rIns="91425" bIns="45700" anchor="t" anchorCtr="0">
            <a:spAutoFit/>
          </a:bodyPr>
          <a:lstStyle/>
          <a:p>
            <a:pPr lvl="0"/>
            <a:r>
              <a:rPr lang="en-GB" sz="1200" b="1" dirty="0"/>
              <a:t>Average Distance per Minute (m/min)</a:t>
            </a:r>
          </a:p>
        </p:txBody>
      </p:sp>
      <p:pic>
        <p:nvPicPr>
          <p:cNvPr id="21" name="Picture 20">
            <a:extLst>
              <a:ext uri="{FF2B5EF4-FFF2-40B4-BE49-F238E27FC236}">
                <a16:creationId xmlns:a16="http://schemas.microsoft.com/office/drawing/2014/main" id="{BC45CDAD-6B75-DC4A-9343-B228FD26FC11}"/>
              </a:ext>
            </a:extLst>
          </p:cNvPr>
          <p:cNvPicPr>
            <a:picLocks noChangeAspect="1"/>
          </p:cNvPicPr>
          <p:nvPr/>
        </p:nvPicPr>
        <p:blipFill>
          <a:blip r:embed="rId12"/>
          <a:stretch>
            <a:fillRect/>
          </a:stretch>
        </p:blipFill>
        <p:spPr>
          <a:xfrm>
            <a:off x="939204" y="1615118"/>
            <a:ext cx="10095359" cy="4183517"/>
          </a:xfrm>
          <a:prstGeom prst="rect">
            <a:avLst/>
          </a:prstGeom>
        </p:spPr>
      </p:pic>
      <p:pic>
        <p:nvPicPr>
          <p:cNvPr id="27" name="Picture 26">
            <a:extLst>
              <a:ext uri="{FF2B5EF4-FFF2-40B4-BE49-F238E27FC236}">
                <a16:creationId xmlns:a16="http://schemas.microsoft.com/office/drawing/2014/main" id="{5C4111C6-0D6A-A24D-ABE5-3998BE341865}"/>
              </a:ext>
            </a:extLst>
          </p:cNvPr>
          <p:cNvPicPr>
            <a:picLocks noChangeAspect="1"/>
          </p:cNvPicPr>
          <p:nvPr/>
        </p:nvPicPr>
        <p:blipFill>
          <a:blip r:embed="rId13"/>
          <a:stretch>
            <a:fillRect/>
          </a:stretch>
        </p:blipFill>
        <p:spPr>
          <a:xfrm>
            <a:off x="6220493" y="1615118"/>
            <a:ext cx="5197673" cy="4192392"/>
          </a:xfrm>
          <a:prstGeom prst="rect">
            <a:avLst/>
          </a:prstGeom>
        </p:spPr>
      </p:pic>
    </p:spTree>
    <p:extLst>
      <p:ext uri="{BB962C8B-B14F-4D97-AF65-F5344CB8AC3E}">
        <p14:creationId xmlns:p14="http://schemas.microsoft.com/office/powerpoint/2010/main" val="199931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solidFill>
                  <a:srgbClr val="000000"/>
                </a:solidFill>
              </a:rPr>
              <a:t>Whilst Player 3 had the lowest HI distance per minute, whilst finishing 15</a:t>
            </a:r>
            <a:r>
              <a:rPr lang="en-GB" baseline="30000" dirty="0">
                <a:solidFill>
                  <a:srgbClr val="000000"/>
                </a:solidFill>
              </a:rPr>
              <a:t>th</a:t>
            </a:r>
            <a:r>
              <a:rPr lang="en-GB" dirty="0">
                <a:solidFill>
                  <a:srgbClr val="000000"/>
                </a:solidFill>
              </a:rPr>
              <a:t> overall</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Player 6 Also Had the Greatest High Intensity Distance Covered</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 </a:t>
            </a:r>
            <a:r>
              <a:rPr lang="en-GB" sz="900" dirty="0">
                <a:solidFill>
                  <a:schemeClr val="bg1">
                    <a:lumMod val="50000"/>
                  </a:schemeClr>
                </a:solidFill>
                <a:hlinkClick r:id="rId3"/>
              </a:rPr>
              <a:t>public.tableau.com/app/profile/edd.webster/viz/EddWebsterWatfordF_C_-PhysicalDataAnalysisandDashboards/PhysicalDataAnalysisTotalDistanceDashboard</a:t>
            </a:r>
            <a:r>
              <a:rPr lang="en-GB" sz="900" dirty="0">
                <a:solidFill>
                  <a:schemeClr val="bg1">
                    <a:lumMod val="50000"/>
                  </a:schemeClr>
                </a:solidFill>
              </a:rPr>
              <a:t>  </a:t>
            </a: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3" name="Google Shape;27088;p39">
            <a:extLst>
              <a:ext uri="{FF2B5EF4-FFF2-40B4-BE49-F238E27FC236}">
                <a16:creationId xmlns:a16="http://schemas.microsoft.com/office/drawing/2014/main" id="{70079F9D-4819-0040-BE84-948891E5F2A3}"/>
              </a:ext>
            </a:extLst>
          </p:cNvPr>
          <p:cNvSpPr txBox="1"/>
          <p:nvPr/>
        </p:nvSpPr>
        <p:spPr>
          <a:xfrm>
            <a:off x="890294"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Distance (km)</a:t>
            </a:r>
          </a:p>
        </p:txBody>
      </p:sp>
      <p:sp>
        <p:nvSpPr>
          <p:cNvPr id="24" name="Google Shape;27088;p39">
            <a:extLst>
              <a:ext uri="{FF2B5EF4-FFF2-40B4-BE49-F238E27FC236}">
                <a16:creationId xmlns:a16="http://schemas.microsoft.com/office/drawing/2014/main" id="{96FF801A-E974-8D4A-8F50-46F3D4C2B96E}"/>
              </a:ext>
            </a:extLst>
          </p:cNvPr>
          <p:cNvSpPr txBox="1"/>
          <p:nvPr/>
        </p:nvSpPr>
        <p:spPr>
          <a:xfrm>
            <a:off x="6216160" y="1292001"/>
            <a:ext cx="4396387" cy="276959"/>
          </a:xfrm>
          <a:prstGeom prst="rect">
            <a:avLst/>
          </a:prstGeom>
          <a:noFill/>
          <a:ln>
            <a:noFill/>
          </a:ln>
        </p:spPr>
        <p:txBody>
          <a:bodyPr spcFirstLastPara="1" wrap="square" lIns="91425" tIns="45700" rIns="91425" bIns="45700" anchor="t" anchorCtr="0">
            <a:spAutoFit/>
          </a:bodyPr>
          <a:lstStyle/>
          <a:p>
            <a:pPr lvl="0"/>
            <a:r>
              <a:rPr lang="en-GB" sz="1200" b="1" dirty="0"/>
              <a:t>Average High Intensity Distance per Minute (m/min)</a:t>
            </a:r>
          </a:p>
        </p:txBody>
      </p:sp>
      <p:pic>
        <p:nvPicPr>
          <p:cNvPr id="26" name="Picture 25">
            <a:extLst>
              <a:ext uri="{FF2B5EF4-FFF2-40B4-BE49-F238E27FC236}">
                <a16:creationId xmlns:a16="http://schemas.microsoft.com/office/drawing/2014/main" id="{9D6846D9-4A78-E14B-8841-0CE65ED74073}"/>
              </a:ext>
            </a:extLst>
          </p:cNvPr>
          <p:cNvPicPr>
            <a:picLocks noChangeAspect="1"/>
          </p:cNvPicPr>
          <p:nvPr/>
        </p:nvPicPr>
        <p:blipFill>
          <a:blip r:embed="rId12"/>
          <a:stretch>
            <a:fillRect/>
          </a:stretch>
        </p:blipFill>
        <p:spPr>
          <a:xfrm>
            <a:off x="890294" y="1568901"/>
            <a:ext cx="10206887" cy="4229734"/>
          </a:xfrm>
          <a:prstGeom prst="rect">
            <a:avLst/>
          </a:prstGeom>
        </p:spPr>
      </p:pic>
      <p:pic>
        <p:nvPicPr>
          <p:cNvPr id="18" name="Picture 17">
            <a:extLst>
              <a:ext uri="{FF2B5EF4-FFF2-40B4-BE49-F238E27FC236}">
                <a16:creationId xmlns:a16="http://schemas.microsoft.com/office/drawing/2014/main" id="{678B19C4-99F5-5A48-80CC-A9DCB64D3F9F}"/>
              </a:ext>
            </a:extLst>
          </p:cNvPr>
          <p:cNvPicPr>
            <a:picLocks noChangeAspect="1"/>
          </p:cNvPicPr>
          <p:nvPr/>
        </p:nvPicPr>
        <p:blipFill>
          <a:blip r:embed="rId13"/>
          <a:stretch>
            <a:fillRect/>
          </a:stretch>
        </p:blipFill>
        <p:spPr>
          <a:xfrm>
            <a:off x="6216160" y="1568900"/>
            <a:ext cx="5257802" cy="4234825"/>
          </a:xfrm>
          <a:prstGeom prst="rect">
            <a:avLst/>
          </a:prstGeom>
        </p:spPr>
      </p:pic>
    </p:spTree>
    <p:extLst>
      <p:ext uri="{BB962C8B-B14F-4D97-AF65-F5344CB8AC3E}">
        <p14:creationId xmlns:p14="http://schemas.microsoft.com/office/powerpoint/2010/main" val="219255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35</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1900" dirty="0"/>
              <a:t>Player 6 comes out top for total distance, however, it’s Player 28 that puts in the most work per minute</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indent="0">
              <a:spcBef>
                <a:spcPts val="0"/>
              </a:spcBef>
              <a:buSzPts val="2800"/>
            </a:pPr>
            <a:r>
              <a:rPr lang="en-GB" sz="2800" dirty="0"/>
              <a:t>Which Players are Working Hardest Off-the-Ball?</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 </a:t>
            </a:r>
            <a:r>
              <a:rPr lang="en-GB" sz="900" dirty="0">
                <a:solidFill>
                  <a:schemeClr val="bg1">
                    <a:lumMod val="50000"/>
                  </a:schemeClr>
                </a:solidFill>
                <a:hlinkClick r:id="rId3"/>
              </a:rPr>
              <a:t>public.tableau.com/app/profile/edd.webster/viz/EddWebsterWatfordF_C_-PhysicalDataAnalysisandDashboards/PhysicalDataAnalysisOff-the-BallTotalDistancePlayerLevelDashboard</a:t>
            </a:r>
            <a:endParaRPr lang="en-GB" sz="900" dirty="0">
              <a:solidFill>
                <a:schemeClr val="bg1">
                  <a:lumMod val="50000"/>
                </a:schemeClr>
              </a:solidFill>
            </a:endParaRP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5" name="Google Shape;27088;p39">
            <a:extLst>
              <a:ext uri="{FF2B5EF4-FFF2-40B4-BE49-F238E27FC236}">
                <a16:creationId xmlns:a16="http://schemas.microsoft.com/office/drawing/2014/main" id="{E7BB996F-13F4-7A4F-BC16-840E21F56D6C}"/>
              </a:ext>
            </a:extLst>
          </p:cNvPr>
          <p:cNvSpPr txBox="1"/>
          <p:nvPr/>
        </p:nvSpPr>
        <p:spPr>
          <a:xfrm>
            <a:off x="1113244"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Distance Off-the-Ball (km)</a:t>
            </a:r>
          </a:p>
        </p:txBody>
      </p:sp>
      <p:sp>
        <p:nvSpPr>
          <p:cNvPr id="26" name="Google Shape;27088;p39">
            <a:extLst>
              <a:ext uri="{FF2B5EF4-FFF2-40B4-BE49-F238E27FC236}">
                <a16:creationId xmlns:a16="http://schemas.microsoft.com/office/drawing/2014/main" id="{F7D3AC23-B999-7C40-BEFE-63E738B401D9}"/>
              </a:ext>
            </a:extLst>
          </p:cNvPr>
          <p:cNvSpPr txBox="1"/>
          <p:nvPr/>
        </p:nvSpPr>
        <p:spPr>
          <a:xfrm>
            <a:off x="6092242" y="129200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Average Distance Off-the-Ball (m/min)</a:t>
            </a:r>
          </a:p>
        </p:txBody>
      </p:sp>
      <p:pic>
        <p:nvPicPr>
          <p:cNvPr id="3" name="Picture 2">
            <a:hlinkClick r:id="rId3"/>
            <a:extLst>
              <a:ext uri="{FF2B5EF4-FFF2-40B4-BE49-F238E27FC236}">
                <a16:creationId xmlns:a16="http://schemas.microsoft.com/office/drawing/2014/main" id="{A5CD21D5-B02F-904C-AFEF-F3701C7BBAC2}"/>
              </a:ext>
            </a:extLst>
          </p:cNvPr>
          <p:cNvPicPr>
            <a:picLocks noChangeAspect="1"/>
          </p:cNvPicPr>
          <p:nvPr/>
        </p:nvPicPr>
        <p:blipFill>
          <a:blip r:embed="rId12"/>
          <a:stretch>
            <a:fillRect/>
          </a:stretch>
        </p:blipFill>
        <p:spPr>
          <a:xfrm>
            <a:off x="1037173" y="1579061"/>
            <a:ext cx="9899421" cy="4154359"/>
          </a:xfrm>
          <a:prstGeom prst="rect">
            <a:avLst/>
          </a:prstGeom>
        </p:spPr>
      </p:pic>
      <p:pic>
        <p:nvPicPr>
          <p:cNvPr id="5" name="Picture 4">
            <a:extLst>
              <a:ext uri="{FF2B5EF4-FFF2-40B4-BE49-F238E27FC236}">
                <a16:creationId xmlns:a16="http://schemas.microsoft.com/office/drawing/2014/main" id="{3F6973F3-8153-9346-BAF0-341DDC0F184C}"/>
              </a:ext>
            </a:extLst>
          </p:cNvPr>
          <p:cNvPicPr>
            <a:picLocks noChangeAspect="1"/>
          </p:cNvPicPr>
          <p:nvPr/>
        </p:nvPicPr>
        <p:blipFill rotWithShape="1">
          <a:blip r:embed="rId13"/>
          <a:srcRect b="3631"/>
          <a:stretch/>
        </p:blipFill>
        <p:spPr>
          <a:xfrm>
            <a:off x="6092242" y="1579061"/>
            <a:ext cx="5390512" cy="4154359"/>
          </a:xfrm>
          <a:prstGeom prst="rect">
            <a:avLst/>
          </a:prstGeom>
        </p:spPr>
      </p:pic>
    </p:spTree>
    <p:extLst>
      <p:ext uri="{BB962C8B-B14F-4D97-AF65-F5344CB8AC3E}">
        <p14:creationId xmlns:p14="http://schemas.microsoft.com/office/powerpoint/2010/main" val="137451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36</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solidFill>
                  <a:srgbClr val="000000"/>
                </a:solidFill>
              </a:rPr>
              <a:t>Whilst the greatest distance of high intensity sprints was against Team D </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The Most Ground Covered as a Team Was Against Team B</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 </a:t>
            </a:r>
            <a:r>
              <a:rPr lang="en-GB" sz="900" dirty="0">
                <a:solidFill>
                  <a:schemeClr val="bg1">
                    <a:lumMod val="50000"/>
                  </a:schemeClr>
                </a:solidFill>
                <a:hlinkClick r:id="rId3"/>
              </a:rPr>
              <a:t>public.tableau.com/app/profile/edd.webster/viz/EddWebsterWatfordF_C_-PhysicalDataAnalysisandDashboards/PhysicalDataAnalysisTeamADistancebyMatchDashboard-BarChart?publish=yes</a:t>
            </a:r>
            <a:r>
              <a:rPr lang="en-GB" sz="900" dirty="0">
                <a:solidFill>
                  <a:schemeClr val="bg1">
                    <a:lumMod val="50000"/>
                  </a:schemeClr>
                </a:solidFill>
              </a:rPr>
              <a:t> </a:t>
            </a:r>
          </a:p>
        </p:txBody>
      </p:sp>
      <p:sp>
        <p:nvSpPr>
          <p:cNvPr id="8" name="Google Shape;26913;p30">
            <a:hlinkClick r:id="rId4"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5"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6"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7"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8"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9"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10"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1"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1" name="Google Shape;27088;p39">
            <a:extLst>
              <a:ext uri="{FF2B5EF4-FFF2-40B4-BE49-F238E27FC236}">
                <a16:creationId xmlns:a16="http://schemas.microsoft.com/office/drawing/2014/main" id="{4FF411FC-5592-044E-AC56-599F37312F1B}"/>
              </a:ext>
            </a:extLst>
          </p:cNvPr>
          <p:cNvSpPr txBox="1"/>
          <p:nvPr/>
        </p:nvSpPr>
        <p:spPr>
          <a:xfrm>
            <a:off x="1256625" y="1233838"/>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Distance (km)</a:t>
            </a:r>
          </a:p>
        </p:txBody>
      </p:sp>
      <p:sp>
        <p:nvSpPr>
          <p:cNvPr id="22" name="Google Shape;27088;p39">
            <a:extLst>
              <a:ext uri="{FF2B5EF4-FFF2-40B4-BE49-F238E27FC236}">
                <a16:creationId xmlns:a16="http://schemas.microsoft.com/office/drawing/2014/main" id="{EA000666-F47B-9B42-A22D-2045ABE6F9B4}"/>
              </a:ext>
            </a:extLst>
          </p:cNvPr>
          <p:cNvSpPr txBox="1"/>
          <p:nvPr/>
        </p:nvSpPr>
        <p:spPr>
          <a:xfrm>
            <a:off x="1271657" y="357055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Total High Intensity Distance (km)</a:t>
            </a:r>
          </a:p>
        </p:txBody>
      </p:sp>
      <p:pic>
        <p:nvPicPr>
          <p:cNvPr id="7" name="Picture 6">
            <a:hlinkClick r:id="rId3"/>
            <a:extLst>
              <a:ext uri="{FF2B5EF4-FFF2-40B4-BE49-F238E27FC236}">
                <a16:creationId xmlns:a16="http://schemas.microsoft.com/office/drawing/2014/main" id="{5F0DF917-4851-8448-BDBB-580A19F8E2A1}"/>
              </a:ext>
            </a:extLst>
          </p:cNvPr>
          <p:cNvPicPr>
            <a:picLocks noChangeAspect="1"/>
          </p:cNvPicPr>
          <p:nvPr/>
        </p:nvPicPr>
        <p:blipFill rotWithShape="1">
          <a:blip r:embed="rId12"/>
          <a:srcRect b="50000"/>
          <a:stretch/>
        </p:blipFill>
        <p:spPr>
          <a:xfrm>
            <a:off x="1176176" y="1488515"/>
            <a:ext cx="9839648" cy="1961049"/>
          </a:xfrm>
          <a:prstGeom prst="rect">
            <a:avLst/>
          </a:prstGeom>
        </p:spPr>
      </p:pic>
      <p:pic>
        <p:nvPicPr>
          <p:cNvPr id="24" name="Picture 23">
            <a:hlinkClick r:id="rId3"/>
            <a:extLst>
              <a:ext uri="{FF2B5EF4-FFF2-40B4-BE49-F238E27FC236}">
                <a16:creationId xmlns:a16="http://schemas.microsoft.com/office/drawing/2014/main" id="{F0D69CCF-19D2-2743-9030-D8CFD0750EF3}"/>
              </a:ext>
            </a:extLst>
          </p:cNvPr>
          <p:cNvPicPr>
            <a:picLocks noChangeAspect="1"/>
          </p:cNvPicPr>
          <p:nvPr/>
        </p:nvPicPr>
        <p:blipFill rotWithShape="1">
          <a:blip r:embed="rId12"/>
          <a:srcRect t="50000"/>
          <a:stretch/>
        </p:blipFill>
        <p:spPr>
          <a:xfrm>
            <a:off x="1256625" y="3817223"/>
            <a:ext cx="9839648" cy="1961049"/>
          </a:xfrm>
          <a:prstGeom prst="rect">
            <a:avLst/>
          </a:prstGeom>
        </p:spPr>
      </p:pic>
    </p:spTree>
    <p:extLst>
      <p:ext uri="{BB962C8B-B14F-4D97-AF65-F5344CB8AC3E}">
        <p14:creationId xmlns:p14="http://schemas.microsoft.com/office/powerpoint/2010/main" val="352291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37</a:t>
            </a:fld>
            <a:endParaRPr/>
          </a:p>
        </p:txBody>
      </p:sp>
      <p:sp>
        <p:nvSpPr>
          <p:cNvPr id="27018" name="Google Shape;27018;p36"/>
          <p:cNvSpPr txBox="1">
            <a:spLocks noGrp="1"/>
          </p:cNvSpPr>
          <p:nvPr>
            <p:ph type="body" idx="2"/>
          </p:nvPr>
        </p:nvSpPr>
        <p:spPr>
          <a:xfrm>
            <a:off x="394863" y="575734"/>
            <a:ext cx="11402271"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solidFill>
                  <a:srgbClr val="000000"/>
                </a:solidFill>
              </a:rPr>
              <a:t>Mins 71-75 is when the High Intensity distance drops off</a:t>
            </a:r>
          </a:p>
        </p:txBody>
      </p:sp>
      <p:sp>
        <p:nvSpPr>
          <p:cNvPr id="27019" name="Google Shape;27019;p36"/>
          <p:cNvSpPr txBox="1">
            <a:spLocks noGrp="1"/>
          </p:cNvSpPr>
          <p:nvPr>
            <p:ph type="body" idx="3"/>
          </p:nvPr>
        </p:nvSpPr>
        <p:spPr>
          <a:xfrm>
            <a:off x="387350" y="164638"/>
            <a:ext cx="11409785"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High Intensity Distance is Greatest Between Minutes 31-35</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798635"/>
            <a:ext cx="11417300" cy="2948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900" dirty="0">
                <a:solidFill>
                  <a:schemeClr val="bg1">
                    <a:lumMod val="50000"/>
                  </a:schemeClr>
                </a:solidFill>
              </a:rPr>
              <a:t>Visualisations created in the Physical Data Analysis Total Distance Dashboard:</a:t>
            </a:r>
          </a:p>
        </p:txBody>
      </p:sp>
      <p:sp>
        <p:nvSpPr>
          <p:cNvPr id="8" name="Google Shape;26913;p30">
            <a:hlinkClick r:id="rId3" action="ppaction://hlinksldjump"/>
            <a:extLst>
              <a:ext uri="{FF2B5EF4-FFF2-40B4-BE49-F238E27FC236}">
                <a16:creationId xmlns:a16="http://schemas.microsoft.com/office/drawing/2014/main" id="{71BDE467-007B-174D-B296-47E1D760077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9" name="Google Shape;27038;p37">
            <a:hlinkClick r:id="rId4" action="ppaction://hlinksldjump"/>
            <a:extLst>
              <a:ext uri="{FF2B5EF4-FFF2-40B4-BE49-F238E27FC236}">
                <a16:creationId xmlns:a16="http://schemas.microsoft.com/office/drawing/2014/main" id="{4AEBFCC6-7A6E-CD46-900F-83E454D7DF7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0" name="Google Shape;27039;p37">
            <a:hlinkClick r:id="rId5" action="ppaction://hlinksldjump"/>
            <a:extLst>
              <a:ext uri="{FF2B5EF4-FFF2-40B4-BE49-F238E27FC236}">
                <a16:creationId xmlns:a16="http://schemas.microsoft.com/office/drawing/2014/main" id="{990F0125-F10C-DD4B-BE11-88308883E927}"/>
              </a:ext>
            </a:extLst>
          </p:cNvPr>
          <p:cNvSpPr>
            <a:spLocks/>
          </p:cNvSpPr>
          <p:nvPr/>
        </p:nvSpPr>
        <p:spPr>
          <a:xfrm>
            <a:off x="1802288" y="6308144"/>
            <a:ext cx="622800" cy="4110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1" name="Google Shape;27040;p37">
            <a:hlinkClick r:id="rId6" action="ppaction://hlinksldjump"/>
            <a:extLst>
              <a:ext uri="{FF2B5EF4-FFF2-40B4-BE49-F238E27FC236}">
                <a16:creationId xmlns:a16="http://schemas.microsoft.com/office/drawing/2014/main" id="{797702E2-4855-144F-93FB-E80A8F05C0D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2" name="Google Shape;27042;p37">
            <a:hlinkClick r:id="rId7" action="ppaction://hlinksldjump"/>
            <a:extLst>
              <a:ext uri="{FF2B5EF4-FFF2-40B4-BE49-F238E27FC236}">
                <a16:creationId xmlns:a16="http://schemas.microsoft.com/office/drawing/2014/main" id="{2F22D21B-C260-994C-B7E6-F44D43E5B58A}"/>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3" name="Google Shape;27043;p37">
            <a:hlinkClick r:id="rId8" action="ppaction://hlinksldjump"/>
            <a:extLst>
              <a:ext uri="{FF2B5EF4-FFF2-40B4-BE49-F238E27FC236}">
                <a16:creationId xmlns:a16="http://schemas.microsoft.com/office/drawing/2014/main" id="{B10116A2-8015-8A4B-95B3-454E26974B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4" name="Google Shape;27039;p37">
            <a:hlinkClick r:id="rId9" action="ppaction://hlinksldjump"/>
            <a:extLst>
              <a:ext uri="{FF2B5EF4-FFF2-40B4-BE49-F238E27FC236}">
                <a16:creationId xmlns:a16="http://schemas.microsoft.com/office/drawing/2014/main" id="{15850E81-16E6-4746-9317-0FD1610053C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0" action="ppaction://hlinksldjump"/>
            <a:extLst>
              <a:ext uri="{FF2B5EF4-FFF2-40B4-BE49-F238E27FC236}">
                <a16:creationId xmlns:a16="http://schemas.microsoft.com/office/drawing/2014/main" id="{EF660641-48C9-F648-8649-17A21825F77C}"/>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1" name="Google Shape;27088;p39">
            <a:extLst>
              <a:ext uri="{FF2B5EF4-FFF2-40B4-BE49-F238E27FC236}">
                <a16:creationId xmlns:a16="http://schemas.microsoft.com/office/drawing/2014/main" id="{4FF411FC-5592-044E-AC56-599F37312F1B}"/>
              </a:ext>
            </a:extLst>
          </p:cNvPr>
          <p:cNvSpPr txBox="1"/>
          <p:nvPr/>
        </p:nvSpPr>
        <p:spPr>
          <a:xfrm>
            <a:off x="1030360" y="1221481"/>
            <a:ext cx="3458700" cy="276900"/>
          </a:xfrm>
          <a:prstGeom prst="rect">
            <a:avLst/>
          </a:prstGeom>
          <a:noFill/>
          <a:ln>
            <a:noFill/>
          </a:ln>
        </p:spPr>
        <p:txBody>
          <a:bodyPr spcFirstLastPara="1" wrap="square" lIns="91425" tIns="45700" rIns="91425" bIns="45700" anchor="t" anchorCtr="0">
            <a:spAutoFit/>
          </a:bodyPr>
          <a:lstStyle/>
          <a:p>
            <a:pPr lvl="0"/>
            <a:r>
              <a:rPr lang="en-GB" sz="1200" b="1" dirty="0"/>
              <a:t>Average Distance per Player per 5 mins (km)</a:t>
            </a:r>
          </a:p>
        </p:txBody>
      </p:sp>
      <p:sp>
        <p:nvSpPr>
          <p:cNvPr id="22" name="Google Shape;27088;p39">
            <a:extLst>
              <a:ext uri="{FF2B5EF4-FFF2-40B4-BE49-F238E27FC236}">
                <a16:creationId xmlns:a16="http://schemas.microsoft.com/office/drawing/2014/main" id="{EA000666-F47B-9B42-A22D-2045ABE6F9B4}"/>
              </a:ext>
            </a:extLst>
          </p:cNvPr>
          <p:cNvSpPr txBox="1"/>
          <p:nvPr/>
        </p:nvSpPr>
        <p:spPr>
          <a:xfrm>
            <a:off x="1045391" y="3558194"/>
            <a:ext cx="4573089" cy="276959"/>
          </a:xfrm>
          <a:prstGeom prst="rect">
            <a:avLst/>
          </a:prstGeom>
          <a:noFill/>
          <a:ln>
            <a:noFill/>
          </a:ln>
        </p:spPr>
        <p:txBody>
          <a:bodyPr spcFirstLastPara="1" wrap="square" lIns="91425" tIns="45700" rIns="91425" bIns="45700" anchor="t" anchorCtr="0">
            <a:spAutoFit/>
          </a:bodyPr>
          <a:lstStyle/>
          <a:p>
            <a:pPr lvl="0"/>
            <a:r>
              <a:rPr lang="en-GB" sz="1200" b="1" dirty="0"/>
              <a:t>Average High Intensity Distance per Player per 5 mins (km)</a:t>
            </a:r>
          </a:p>
        </p:txBody>
      </p:sp>
      <p:pic>
        <p:nvPicPr>
          <p:cNvPr id="25" name="Picture 24">
            <a:extLst>
              <a:ext uri="{FF2B5EF4-FFF2-40B4-BE49-F238E27FC236}">
                <a16:creationId xmlns:a16="http://schemas.microsoft.com/office/drawing/2014/main" id="{0809C89D-FEE9-1B4E-A572-84F63040912F}"/>
              </a:ext>
            </a:extLst>
          </p:cNvPr>
          <p:cNvPicPr>
            <a:picLocks noChangeAspect="1"/>
          </p:cNvPicPr>
          <p:nvPr/>
        </p:nvPicPr>
        <p:blipFill>
          <a:blip r:embed="rId11"/>
          <a:stretch>
            <a:fillRect/>
          </a:stretch>
        </p:blipFill>
        <p:spPr>
          <a:xfrm>
            <a:off x="986929" y="1519998"/>
            <a:ext cx="10210626" cy="1929508"/>
          </a:xfrm>
          <a:prstGeom prst="rect">
            <a:avLst/>
          </a:prstGeom>
        </p:spPr>
      </p:pic>
      <p:pic>
        <p:nvPicPr>
          <p:cNvPr id="19" name="Picture 18">
            <a:extLst>
              <a:ext uri="{FF2B5EF4-FFF2-40B4-BE49-F238E27FC236}">
                <a16:creationId xmlns:a16="http://schemas.microsoft.com/office/drawing/2014/main" id="{90BFC627-E2C8-4149-BF33-D49EB9642EC9}"/>
              </a:ext>
            </a:extLst>
          </p:cNvPr>
          <p:cNvPicPr>
            <a:picLocks noChangeAspect="1"/>
          </p:cNvPicPr>
          <p:nvPr/>
        </p:nvPicPr>
        <p:blipFill>
          <a:blip r:embed="rId12"/>
          <a:stretch>
            <a:fillRect/>
          </a:stretch>
        </p:blipFill>
        <p:spPr>
          <a:xfrm>
            <a:off x="986928" y="3810439"/>
            <a:ext cx="10210631" cy="1929508"/>
          </a:xfrm>
          <a:prstGeom prst="rect">
            <a:avLst/>
          </a:prstGeom>
        </p:spPr>
      </p:pic>
    </p:spTree>
    <p:extLst>
      <p:ext uri="{BB962C8B-B14F-4D97-AF65-F5344CB8AC3E}">
        <p14:creationId xmlns:p14="http://schemas.microsoft.com/office/powerpoint/2010/main" val="199784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44"/>
        <p:cNvGrpSpPr/>
        <p:nvPr/>
      </p:nvGrpSpPr>
      <p:grpSpPr>
        <a:xfrm>
          <a:off x="0" y="0"/>
          <a:ext cx="0" cy="0"/>
          <a:chOff x="0" y="0"/>
          <a:chExt cx="0" cy="0"/>
        </a:xfrm>
      </p:grpSpPr>
      <p:sp>
        <p:nvSpPr>
          <p:cNvPr id="27345" name="Google Shape;27345;p49"/>
          <p:cNvSpPr txBox="1">
            <a:spLocks noGrp="1"/>
          </p:cNvSpPr>
          <p:nvPr>
            <p:ph type="body" idx="1"/>
          </p:nvPr>
        </p:nvSpPr>
        <p:spPr>
          <a:xfrm>
            <a:off x="387251" y="1531088"/>
            <a:ext cx="11417399" cy="4222408"/>
          </a:xfrm>
          <a:prstGeom prst="rect">
            <a:avLst/>
          </a:prstGeom>
          <a:noFill/>
          <a:ln>
            <a:noFill/>
          </a:ln>
        </p:spPr>
        <p:txBody>
          <a:bodyPr spcFirstLastPara="1" wrap="square" lIns="0" tIns="0" rIns="0" bIns="0" anchor="t" anchorCtr="0">
            <a:noAutofit/>
          </a:bodyPr>
          <a:lstStyle/>
          <a:p>
            <a:pPr marL="0" lvl="0" indent="0" algn="ctr">
              <a:buClr>
                <a:srgbClr val="00275E"/>
              </a:buClr>
              <a:buSzPts val="1800"/>
              <a:buNone/>
            </a:pPr>
            <a:r>
              <a:rPr lang="en-GB" sz="2500" b="1" dirty="0">
                <a:solidFill>
                  <a:srgbClr val="000000"/>
                </a:solidFill>
              </a:rPr>
              <a:t>Players 6, 7, 13, 14, and 20 are Most Likely the Attacking Players</a:t>
            </a:r>
          </a:p>
          <a:p>
            <a:pPr marL="0" lvl="0" indent="0" algn="ctr">
              <a:buClr>
                <a:srgbClr val="00275E"/>
              </a:buClr>
              <a:buSzPts val="1800"/>
              <a:buNone/>
            </a:pPr>
            <a:r>
              <a:rPr lang="en-GB" sz="2500" dirty="0">
                <a:solidFill>
                  <a:srgbClr val="DD1F27"/>
                </a:solidFill>
              </a:rPr>
              <a:t>The players that had the greatest highest sprint distance during the season</a:t>
            </a:r>
          </a:p>
          <a:p>
            <a:pPr marL="0" lvl="0" indent="0" algn="ctr" rtl="0">
              <a:spcBef>
                <a:spcPts val="0"/>
              </a:spcBef>
              <a:spcAft>
                <a:spcPts val="0"/>
              </a:spcAft>
              <a:buClr>
                <a:srgbClr val="7C7C81"/>
              </a:buClr>
              <a:buSzPts val="1800"/>
              <a:buNone/>
            </a:pPr>
            <a:endParaRPr lang="en-GB" sz="2500" b="1" dirty="0">
              <a:solidFill>
                <a:srgbClr val="00275E"/>
              </a:solidFill>
            </a:endParaRPr>
          </a:p>
          <a:p>
            <a:pPr marL="0" lvl="0" indent="0" algn="ctr" rtl="0">
              <a:spcBef>
                <a:spcPts val="0"/>
              </a:spcBef>
              <a:spcAft>
                <a:spcPts val="0"/>
              </a:spcAft>
              <a:buClr>
                <a:srgbClr val="7C7C81"/>
              </a:buClr>
              <a:buSzPts val="1800"/>
              <a:buNone/>
            </a:pPr>
            <a:endParaRPr sz="2500" b="1" dirty="0">
              <a:solidFill>
                <a:srgbClr val="00275E"/>
              </a:solidFill>
            </a:endParaRPr>
          </a:p>
          <a:p>
            <a:pPr marL="0" lvl="0" indent="0" algn="ctr">
              <a:buClr>
                <a:srgbClr val="00275E"/>
              </a:buClr>
              <a:buSzPts val="1800"/>
              <a:buNone/>
            </a:pPr>
            <a:r>
              <a:rPr lang="en-GB" sz="2500" b="1" dirty="0">
                <a:solidFill>
                  <a:srgbClr val="000000"/>
                </a:solidFill>
              </a:rPr>
              <a:t>Minutes 71-75 is When Team A are the Most Tired</a:t>
            </a:r>
            <a:endParaRPr lang="en-GB" sz="2500" dirty="0">
              <a:solidFill>
                <a:srgbClr val="000000"/>
              </a:solidFill>
            </a:endParaRPr>
          </a:p>
          <a:p>
            <a:pPr marL="0" lvl="0" indent="0" algn="ctr">
              <a:buClr>
                <a:srgbClr val="262626"/>
              </a:buClr>
              <a:buSzPts val="1800"/>
              <a:buNone/>
            </a:pPr>
            <a:r>
              <a:rPr lang="en-GB" sz="2500" dirty="0">
                <a:solidFill>
                  <a:srgbClr val="DD1F27"/>
                </a:solidFill>
              </a:rPr>
              <a:t>Lowest average high intensity sprint distance over 90 minutes</a:t>
            </a:r>
          </a:p>
          <a:p>
            <a:pPr marL="0" lvl="0" indent="0" algn="ctr" rtl="0">
              <a:spcBef>
                <a:spcPts val="0"/>
              </a:spcBef>
              <a:spcAft>
                <a:spcPts val="0"/>
              </a:spcAft>
              <a:buClr>
                <a:srgbClr val="7C7C81"/>
              </a:buClr>
              <a:buSzPts val="1800"/>
              <a:buNone/>
            </a:pPr>
            <a:endParaRPr lang="en-GB" sz="2500" b="1" dirty="0">
              <a:solidFill>
                <a:srgbClr val="262626"/>
              </a:solidFill>
            </a:endParaRPr>
          </a:p>
          <a:p>
            <a:pPr marL="0" lvl="0" indent="0" algn="ctr" rtl="0">
              <a:spcBef>
                <a:spcPts val="0"/>
              </a:spcBef>
              <a:spcAft>
                <a:spcPts val="0"/>
              </a:spcAft>
              <a:buClr>
                <a:srgbClr val="7C7C81"/>
              </a:buClr>
              <a:buSzPts val="1800"/>
              <a:buNone/>
            </a:pPr>
            <a:endParaRPr sz="2500" b="1" dirty="0">
              <a:solidFill>
                <a:srgbClr val="262626"/>
              </a:solidFill>
            </a:endParaRPr>
          </a:p>
          <a:p>
            <a:pPr marL="0" lvl="0" indent="0" algn="ctr">
              <a:buClr>
                <a:srgbClr val="00275E"/>
              </a:buClr>
              <a:buSzPts val="1800"/>
              <a:buNone/>
            </a:pPr>
            <a:r>
              <a:rPr lang="en-GB" sz="2500" b="1" dirty="0">
                <a:solidFill>
                  <a:srgbClr val="000000"/>
                </a:solidFill>
              </a:rPr>
              <a:t>Player 6 is the Hardest Working Player</a:t>
            </a:r>
            <a:endParaRPr lang="en-GB" sz="2500" dirty="0">
              <a:solidFill>
                <a:srgbClr val="000000"/>
              </a:solidFill>
            </a:endParaRPr>
          </a:p>
          <a:p>
            <a:pPr marL="0" lvl="0" indent="0" algn="ctr">
              <a:buClr>
                <a:srgbClr val="262626"/>
              </a:buClr>
              <a:buSzPts val="1800"/>
              <a:buNone/>
            </a:pPr>
            <a:r>
              <a:rPr lang="en-GB" sz="2500" dirty="0">
                <a:solidFill>
                  <a:srgbClr val="DD1F27"/>
                </a:solidFill>
              </a:rPr>
              <a:t>Both in terms of total distance covered and high intensity distance, however, Player 28 covers the most meters per minute when on the field</a:t>
            </a:r>
          </a:p>
        </p:txBody>
      </p:sp>
      <p:sp>
        <p:nvSpPr>
          <p:cNvPr id="27346" name="Google Shape;27346;p4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38</a:t>
            </a:fld>
            <a:endParaRPr/>
          </a:p>
        </p:txBody>
      </p:sp>
      <p:sp>
        <p:nvSpPr>
          <p:cNvPr id="27347" name="Google Shape;27347;p4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Data-driven insights to provide action insight of player physical data</a:t>
            </a:r>
            <a:endParaRPr dirty="0"/>
          </a:p>
        </p:txBody>
      </p:sp>
      <p:sp>
        <p:nvSpPr>
          <p:cNvPr id="27348" name="Google Shape;27348;p4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800"/>
              <a:buNone/>
            </a:pPr>
            <a:r>
              <a:rPr lang="en-GB" sz="2800" dirty="0"/>
              <a:t>Key Takeaways</a:t>
            </a:r>
            <a:endParaRPr dirty="0"/>
          </a:p>
        </p:txBody>
      </p:sp>
      <p:sp>
        <p:nvSpPr>
          <p:cNvPr id="27349" name="Google Shape;27349;p49"/>
          <p:cNvSpPr txBox="1">
            <a:spLocks noGrp="1"/>
          </p:cNvSpPr>
          <p:nvPr>
            <p:ph type="body" idx="4"/>
          </p:nvPr>
        </p:nvSpPr>
        <p:spPr>
          <a:xfrm>
            <a:off x="387350" y="5932448"/>
            <a:ext cx="11417400" cy="184743"/>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endParaRPr sz="900" dirty="0"/>
          </a:p>
        </p:txBody>
      </p:sp>
      <p:sp>
        <p:nvSpPr>
          <p:cNvPr id="10" name="Google Shape;26913;p30">
            <a:hlinkClick r:id="rId3" action="ppaction://hlinksldjump"/>
            <a:extLst>
              <a:ext uri="{FF2B5EF4-FFF2-40B4-BE49-F238E27FC236}">
                <a16:creationId xmlns:a16="http://schemas.microsoft.com/office/drawing/2014/main" id="{06B0E631-4C70-4340-9529-DB5E4AAF2012}"/>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4" action="ppaction://hlinksldjump"/>
            <a:extLst>
              <a:ext uri="{FF2B5EF4-FFF2-40B4-BE49-F238E27FC236}">
                <a16:creationId xmlns:a16="http://schemas.microsoft.com/office/drawing/2014/main" id="{84AB2809-498D-564E-98C2-1882B5190901}"/>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5" action="ppaction://hlinksldjump"/>
            <a:extLst>
              <a:ext uri="{FF2B5EF4-FFF2-40B4-BE49-F238E27FC236}">
                <a16:creationId xmlns:a16="http://schemas.microsoft.com/office/drawing/2014/main" id="{1D4FB8E2-8C52-3E41-9F4B-87C506291D2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6" action="ppaction://hlinksldjump"/>
            <a:extLst>
              <a:ext uri="{FF2B5EF4-FFF2-40B4-BE49-F238E27FC236}">
                <a16:creationId xmlns:a16="http://schemas.microsoft.com/office/drawing/2014/main" id="{5DC7945C-54ED-F84A-81D0-3ADE871C43A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7" action="ppaction://hlinksldjump"/>
            <a:extLst>
              <a:ext uri="{FF2B5EF4-FFF2-40B4-BE49-F238E27FC236}">
                <a16:creationId xmlns:a16="http://schemas.microsoft.com/office/drawing/2014/main" id="{05CB5010-BBD6-F546-A455-E07BBC528DB4}"/>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8" action="ppaction://hlinksldjump"/>
            <a:extLst>
              <a:ext uri="{FF2B5EF4-FFF2-40B4-BE49-F238E27FC236}">
                <a16:creationId xmlns:a16="http://schemas.microsoft.com/office/drawing/2014/main" id="{2AD64EF1-E72C-344D-88B7-2B7D6500A10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9" action="ppaction://hlinksldjump"/>
            <a:extLst>
              <a:ext uri="{FF2B5EF4-FFF2-40B4-BE49-F238E27FC236}">
                <a16:creationId xmlns:a16="http://schemas.microsoft.com/office/drawing/2014/main" id="{FA85B7FC-F27B-4244-B8E5-417DFF36C676}"/>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0" action="ppaction://hlinksldjump"/>
            <a:extLst>
              <a:ext uri="{FF2B5EF4-FFF2-40B4-BE49-F238E27FC236}">
                <a16:creationId xmlns:a16="http://schemas.microsoft.com/office/drawing/2014/main" id="{48D81B4F-1141-6143-B5CC-AE7B42230D1D}"/>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167965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i="0" dirty="0">
                <a:solidFill>
                  <a:schemeClr val="bg1"/>
                </a:solidFill>
                <a:latin typeface="Arial"/>
                <a:ea typeface="Arial"/>
                <a:cs typeface="Arial"/>
                <a:sym typeface="Arial"/>
              </a:rPr>
              <a:t>Next Steps</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8959B28D-9355-0741-824C-010D984805A5}"/>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D23E7829-8182-3D4D-B516-DD98C347B75D}"/>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1A919DB9-3982-B14C-AAA7-501140448CEC}"/>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9E835579-2189-5042-B483-BF325949C627}"/>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BC707295-0F0C-CF40-A63E-471BD974342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A4592317-84CB-824D-A460-54D295EC2694}"/>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48608F7E-277E-FE42-AD93-D754B53A1770}"/>
              </a:ext>
            </a:extLst>
          </p:cNvPr>
          <p:cNvSpPr>
            <a:spLocks/>
          </p:cNvSpPr>
          <p:nvPr/>
        </p:nvSpPr>
        <p:spPr>
          <a:xfrm>
            <a:off x="2509757"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8BDA2B23-1982-484E-BB16-B8AF4197F52E}"/>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283915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6" name="Google Shape;27016;p36"/>
          <p:cNvSpPr txBox="1">
            <a:spLocks noGrp="1"/>
          </p:cNvSpPr>
          <p:nvPr>
            <p:ph type="body" idx="1"/>
          </p:nvPr>
        </p:nvSpPr>
        <p:spPr>
          <a:xfrm>
            <a:off x="384469" y="1359436"/>
            <a:ext cx="8087177" cy="4463155"/>
          </a:xfrm>
          <a:prstGeom prst="rect">
            <a:avLst/>
          </a:prstGeom>
          <a:noFill/>
          <a:ln>
            <a:noFill/>
          </a:ln>
        </p:spPr>
        <p:txBody>
          <a:bodyPr spcFirstLastPara="1" wrap="square" lIns="0" tIns="0" rIns="0" bIns="0" anchor="t" anchorCtr="0">
            <a:noAutofit/>
          </a:bodyPr>
          <a:lstStyle/>
          <a:p>
            <a:pPr marL="127000" indent="0">
              <a:buNone/>
            </a:pPr>
            <a:r>
              <a:rPr lang="en-GB" sz="2050" b="1" dirty="0">
                <a:solidFill>
                  <a:srgbClr val="000000"/>
                </a:solidFill>
              </a:rPr>
              <a:t>Part 1:</a:t>
            </a:r>
          </a:p>
          <a:p>
            <a:r>
              <a:rPr lang="en-GB" sz="2050" dirty="0">
                <a:solidFill>
                  <a:srgbClr val="000000"/>
                </a:solidFill>
              </a:rPr>
              <a:t>The first part is working with the either the Second Spectrum files or Opta files to create a data set to analyse Crystal Palace’s data, the Second Spectrum data is preferred.</a:t>
            </a:r>
          </a:p>
          <a:p>
            <a:r>
              <a:rPr lang="en-GB" sz="2050" dirty="0">
                <a:solidFill>
                  <a:srgbClr val="000000"/>
                </a:solidFill>
              </a:rPr>
              <a:t>A basic presentation of the data set would be needed as well as some basic insights from, you can use either the XML or JSON files, whichever you are more comfortable with.</a:t>
            </a:r>
          </a:p>
          <a:p>
            <a:endParaRPr lang="en-GB" sz="2050" dirty="0">
              <a:solidFill>
                <a:srgbClr val="000000"/>
              </a:solidFill>
            </a:endParaRPr>
          </a:p>
          <a:p>
            <a:pPr marL="127000" indent="0">
              <a:buNone/>
            </a:pPr>
            <a:r>
              <a:rPr lang="en-GB" sz="2050" b="1" dirty="0">
                <a:solidFill>
                  <a:srgbClr val="000000"/>
                </a:solidFill>
              </a:rPr>
              <a:t>Part 2:</a:t>
            </a:r>
          </a:p>
          <a:p>
            <a:r>
              <a:rPr lang="en-GB" sz="2050" dirty="0">
                <a:solidFill>
                  <a:srgbClr val="000000"/>
                </a:solidFill>
              </a:rPr>
              <a:t>The second part requires using the Physical Output CSV which is an anonymous seasons physical data from a historical season to provide insights on Team A as well as the other teams where relevant.</a:t>
            </a:r>
          </a:p>
          <a:p>
            <a:r>
              <a:rPr lang="en-GB" sz="2050" dirty="0">
                <a:solidFill>
                  <a:srgbClr val="000000"/>
                </a:solidFill>
              </a:rPr>
              <a:t>This should be done not only at team level but also at player level.</a:t>
            </a:r>
          </a:p>
        </p:txBody>
      </p:sp>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a:t>
            </a:fld>
            <a:endParaRPr/>
          </a:p>
        </p:txBody>
      </p:sp>
      <p:sp>
        <p:nvSpPr>
          <p:cNvPr id="27018" name="Google Shape;27018;p36"/>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t>The task is structured in two parts</a:t>
            </a:r>
            <a:endParaRPr lang="en-GB" dirty="0">
              <a:solidFill>
                <a:srgbClr val="000000"/>
              </a:solidFill>
            </a:endParaRPr>
          </a:p>
        </p:txBody>
      </p:sp>
      <p:sp>
        <p:nvSpPr>
          <p:cNvPr id="27019" name="Google Shape;27019;p36"/>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Task Brief</a:t>
            </a:r>
          </a:p>
        </p:txBody>
      </p:sp>
      <p:sp>
        <p:nvSpPr>
          <p:cNvPr id="17" name="Text Placeholder 7">
            <a:extLst>
              <a:ext uri="{FF2B5EF4-FFF2-40B4-BE49-F238E27FC236}">
                <a16:creationId xmlns:a16="http://schemas.microsoft.com/office/drawing/2014/main" id="{942B500B-36B3-824E-B773-A518E8AEC959}"/>
              </a:ext>
            </a:extLst>
          </p:cNvPr>
          <p:cNvSpPr txBox="1">
            <a:spLocks/>
          </p:cNvSpPr>
          <p:nvPr/>
        </p:nvSpPr>
        <p:spPr>
          <a:xfrm>
            <a:off x="384470" y="5822591"/>
            <a:ext cx="11417300" cy="270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sz="900" dirty="0">
              <a:solidFill>
                <a:schemeClr val="bg1">
                  <a:lumMod val="50000"/>
                </a:schemeClr>
              </a:solidFill>
            </a:endParaRPr>
          </a:p>
        </p:txBody>
      </p:sp>
      <p:sp>
        <p:nvSpPr>
          <p:cNvPr id="9" name="Google Shape;26913;p30">
            <a:hlinkClick r:id="rId3" action="ppaction://hlinksldjump"/>
            <a:extLst>
              <a:ext uri="{FF2B5EF4-FFF2-40B4-BE49-F238E27FC236}">
                <a16:creationId xmlns:a16="http://schemas.microsoft.com/office/drawing/2014/main" id="{0D125F33-2D9F-B141-B1B8-166BCC0E6628}"/>
              </a:ext>
            </a:extLst>
          </p:cNvPr>
          <p:cNvSpPr>
            <a:spLocks/>
          </p:cNvSpPr>
          <p:nvPr/>
        </p:nvSpPr>
        <p:spPr>
          <a:xfrm>
            <a:off x="387350"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0" name="Google Shape;27038;p37">
            <a:hlinkClick r:id="rId4" action="ppaction://hlinksldjump"/>
            <a:extLst>
              <a:ext uri="{FF2B5EF4-FFF2-40B4-BE49-F238E27FC236}">
                <a16:creationId xmlns:a16="http://schemas.microsoft.com/office/drawing/2014/main" id="{10A7B76F-C7F5-184A-B230-74ECE9A5C3BE}"/>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1" name="Google Shape;27039;p37">
            <a:hlinkClick r:id="rId5" action="ppaction://hlinksldjump"/>
            <a:extLst>
              <a:ext uri="{FF2B5EF4-FFF2-40B4-BE49-F238E27FC236}">
                <a16:creationId xmlns:a16="http://schemas.microsoft.com/office/drawing/2014/main" id="{CF6A58CD-DB23-4E46-BDB7-979042947ED8}"/>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2" name="Google Shape;27040;p37">
            <a:hlinkClick r:id="rId6" action="ppaction://hlinksldjump"/>
            <a:extLst>
              <a:ext uri="{FF2B5EF4-FFF2-40B4-BE49-F238E27FC236}">
                <a16:creationId xmlns:a16="http://schemas.microsoft.com/office/drawing/2014/main" id="{CE5B4621-E1D7-4648-A0DB-B9D540A8A92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3" name="Google Shape;27042;p37">
            <a:hlinkClick r:id="rId7" action="ppaction://hlinksldjump"/>
            <a:extLst>
              <a:ext uri="{FF2B5EF4-FFF2-40B4-BE49-F238E27FC236}">
                <a16:creationId xmlns:a16="http://schemas.microsoft.com/office/drawing/2014/main" id="{484FCD05-FC9D-E249-8AA1-85A22B9490E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4" name="Google Shape;27043;p37">
            <a:hlinkClick r:id="rId8" action="ppaction://hlinksldjump"/>
            <a:extLst>
              <a:ext uri="{FF2B5EF4-FFF2-40B4-BE49-F238E27FC236}">
                <a16:creationId xmlns:a16="http://schemas.microsoft.com/office/drawing/2014/main" id="{29E8A658-526A-3346-8A6A-35C16FBD12C2}"/>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5" name="Google Shape;27039;p37">
            <a:hlinkClick r:id="rId9" action="ppaction://hlinksldjump"/>
            <a:extLst>
              <a:ext uri="{FF2B5EF4-FFF2-40B4-BE49-F238E27FC236}">
                <a16:creationId xmlns:a16="http://schemas.microsoft.com/office/drawing/2014/main" id="{4B2B0321-C774-D445-A5CD-32727D77B2BF}"/>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6" name="Google Shape;27041;p37">
            <a:hlinkClick r:id="rId10" action="ppaction://hlinksldjump"/>
            <a:extLst>
              <a:ext uri="{FF2B5EF4-FFF2-40B4-BE49-F238E27FC236}">
                <a16:creationId xmlns:a16="http://schemas.microsoft.com/office/drawing/2014/main" id="{35527088-D7AA-3648-A820-4D411E8DC6B5}"/>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20" name="Picture 19">
            <a:hlinkClick r:id="rId11"/>
            <a:extLst>
              <a:ext uri="{FF2B5EF4-FFF2-40B4-BE49-F238E27FC236}">
                <a16:creationId xmlns:a16="http://schemas.microsoft.com/office/drawing/2014/main" id="{F8E852D1-C390-D540-AD8C-8C401F093AB4}"/>
              </a:ext>
            </a:extLst>
          </p:cNvPr>
          <p:cNvPicPr>
            <a:picLocks noChangeAspect="1"/>
          </p:cNvPicPr>
          <p:nvPr/>
        </p:nvPicPr>
        <p:blipFill>
          <a:blip r:embed="rId12"/>
          <a:stretch>
            <a:fillRect/>
          </a:stretch>
        </p:blipFill>
        <p:spPr>
          <a:xfrm>
            <a:off x="9136848" y="3843050"/>
            <a:ext cx="2588431" cy="2141539"/>
          </a:xfrm>
          <a:prstGeom prst="rect">
            <a:avLst/>
          </a:prstGeom>
        </p:spPr>
      </p:pic>
      <p:pic>
        <p:nvPicPr>
          <p:cNvPr id="3" name="Picture 2">
            <a:extLst>
              <a:ext uri="{FF2B5EF4-FFF2-40B4-BE49-F238E27FC236}">
                <a16:creationId xmlns:a16="http://schemas.microsoft.com/office/drawing/2014/main" id="{B1886668-FD82-CD41-9EAD-A59252491192}"/>
              </a:ext>
            </a:extLst>
          </p:cNvPr>
          <p:cNvPicPr>
            <a:picLocks noChangeAspect="1"/>
          </p:cNvPicPr>
          <p:nvPr/>
        </p:nvPicPr>
        <p:blipFill>
          <a:blip r:embed="rId13"/>
          <a:stretch>
            <a:fillRect/>
          </a:stretch>
        </p:blipFill>
        <p:spPr>
          <a:xfrm>
            <a:off x="9136848" y="2423548"/>
            <a:ext cx="2664922" cy="747478"/>
          </a:xfrm>
          <a:prstGeom prst="rect">
            <a:avLst/>
          </a:prstGeom>
        </p:spPr>
      </p:pic>
      <p:pic>
        <p:nvPicPr>
          <p:cNvPr id="6" name="Picture 5">
            <a:extLst>
              <a:ext uri="{FF2B5EF4-FFF2-40B4-BE49-F238E27FC236}">
                <a16:creationId xmlns:a16="http://schemas.microsoft.com/office/drawing/2014/main" id="{7146E9E9-A302-D44F-97C4-D9E352FF879F}"/>
              </a:ext>
            </a:extLst>
          </p:cNvPr>
          <p:cNvPicPr>
            <a:picLocks noChangeAspect="1"/>
          </p:cNvPicPr>
          <p:nvPr/>
        </p:nvPicPr>
        <p:blipFill>
          <a:blip r:embed="rId14"/>
          <a:stretch>
            <a:fillRect/>
          </a:stretch>
        </p:blipFill>
        <p:spPr>
          <a:xfrm>
            <a:off x="9136849" y="1461828"/>
            <a:ext cx="2664921" cy="828725"/>
          </a:xfrm>
          <a:prstGeom prst="rect">
            <a:avLst/>
          </a:prstGeom>
        </p:spPr>
      </p:pic>
    </p:spTree>
    <p:extLst>
      <p:ext uri="{BB962C8B-B14F-4D97-AF65-F5344CB8AC3E}">
        <p14:creationId xmlns:p14="http://schemas.microsoft.com/office/powerpoint/2010/main" val="163919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06"/>
        <p:cNvGrpSpPr/>
        <p:nvPr/>
      </p:nvGrpSpPr>
      <p:grpSpPr>
        <a:xfrm>
          <a:off x="0" y="0"/>
          <a:ext cx="0" cy="0"/>
          <a:chOff x="0" y="0"/>
          <a:chExt cx="0" cy="0"/>
        </a:xfrm>
      </p:grpSpPr>
      <p:sp>
        <p:nvSpPr>
          <p:cNvPr id="28607" name="Google Shape;28607;p108"/>
          <p:cNvSpPr txBox="1">
            <a:spLocks noGrp="1"/>
          </p:cNvSpPr>
          <p:nvPr>
            <p:ph type="body" idx="1"/>
          </p:nvPr>
        </p:nvSpPr>
        <p:spPr>
          <a:xfrm>
            <a:off x="1108099" y="1312702"/>
            <a:ext cx="10686000" cy="4077000"/>
          </a:xfrm>
          <a:prstGeom prst="rect">
            <a:avLst/>
          </a:prstGeom>
          <a:noFill/>
          <a:ln>
            <a:noFill/>
          </a:ln>
        </p:spPr>
        <p:txBody>
          <a:bodyPr spcFirstLastPara="1" wrap="square" lIns="0" tIns="0" rIns="0" bIns="0" anchor="t" anchorCtr="0">
            <a:noAutofit/>
          </a:bodyPr>
          <a:lstStyle/>
          <a:p>
            <a:pPr marL="0" indent="0">
              <a:buClr>
                <a:srgbClr val="0D0D0D"/>
              </a:buClr>
              <a:buSzPts val="2000"/>
              <a:buNone/>
            </a:pPr>
            <a:r>
              <a:rPr lang="en-GB" sz="1650" dirty="0">
                <a:solidFill>
                  <a:srgbClr val="0D0D0D"/>
                </a:solidFill>
              </a:rPr>
              <a:t>Continue to work with the Tracking data to derive further tactical insight such as formation analysis of the teams in- and out-of-possession, set piece analysis of corner and free kick routine from Event and Tracking data – are there patterns in where Crystal Palace deliver the first ball and can the patterns in their zonal and man marking be detected from the Tracking data. For an example of this, see: ’</a:t>
            </a:r>
            <a:r>
              <a:rPr lang="en-GB" sz="1650" dirty="0">
                <a:solidFill>
                  <a:srgbClr val="1B458F"/>
                </a:solidFill>
                <a:hlinkClick r:id="rId3">
                  <a:extLst>
                    <a:ext uri="{A12FA001-AC4F-418D-AE19-62706E023703}">
                      <ahyp:hlinkClr xmlns:ahyp="http://schemas.microsoft.com/office/drawing/2018/hyperlinkcolor" val="tx"/>
                    </a:ext>
                  </a:extLst>
                </a:hlinkClick>
              </a:rPr>
              <a:t>Routine Inspection: Measuring Playbooks for Corner Kicks</a:t>
            </a:r>
            <a:r>
              <a:rPr lang="en-GB" sz="1650" dirty="0">
                <a:solidFill>
                  <a:srgbClr val="0D0D0D"/>
                </a:solidFill>
              </a:rPr>
              <a:t>’ by </a:t>
            </a:r>
            <a:r>
              <a:rPr lang="en-GB" sz="1650" u="sng" dirty="0">
                <a:solidFill>
                  <a:srgbClr val="1B458F"/>
                </a:solidFill>
                <a:hlinkClick r:id="rId4">
                  <a:extLst>
                    <a:ext uri="{A12FA001-AC4F-418D-AE19-62706E023703}">
                      <ahyp:hlinkClr xmlns:ahyp="http://schemas.microsoft.com/office/drawing/2018/hyperlinkcolor" val="tx"/>
                    </a:ext>
                  </a:extLst>
                </a:hlinkClick>
              </a:rPr>
              <a:t>Laurie Shaw</a:t>
            </a:r>
            <a:r>
              <a:rPr lang="en-GB" sz="1650" dirty="0">
                <a:solidFill>
                  <a:srgbClr val="1B458F"/>
                </a:solidFill>
              </a:rPr>
              <a:t> </a:t>
            </a:r>
            <a:r>
              <a:rPr lang="en-GB" sz="1650" dirty="0">
                <a:solidFill>
                  <a:srgbClr val="0D0D0D"/>
                </a:solidFill>
              </a:rPr>
              <a:t>and </a:t>
            </a:r>
            <a:r>
              <a:rPr lang="en-GB" sz="1650" dirty="0">
                <a:solidFill>
                  <a:srgbClr val="1B458F"/>
                </a:solidFill>
                <a:hlinkClick r:id="rId5">
                  <a:extLst>
                    <a:ext uri="{A12FA001-AC4F-418D-AE19-62706E023703}">
                      <ahyp:hlinkClr xmlns:ahyp="http://schemas.microsoft.com/office/drawing/2018/hyperlinkcolor" val="tx"/>
                    </a:ext>
                  </a:extLst>
                </a:hlinkClick>
              </a:rPr>
              <a:t>Sudarshan Gopaladesikan</a:t>
            </a:r>
            <a:r>
              <a:rPr lang="en-GB" sz="1650" dirty="0">
                <a:solidFill>
                  <a:srgbClr val="0D0D0D"/>
                </a:solidFill>
              </a:rPr>
              <a:t>.</a:t>
            </a:r>
          </a:p>
          <a:p>
            <a:pPr marL="0" indent="0">
              <a:buClr>
                <a:srgbClr val="0D0D0D"/>
              </a:buClr>
              <a:buSzPts val="2000"/>
              <a:buNone/>
            </a:pPr>
            <a:endParaRPr lang="en-GB" sz="1650" dirty="0">
              <a:solidFill>
                <a:srgbClr val="0D0D0D"/>
              </a:solidFill>
            </a:endParaRPr>
          </a:p>
          <a:p>
            <a:pPr marL="0" lvl="0" indent="0">
              <a:buClr>
                <a:srgbClr val="0D0D0D"/>
              </a:buClr>
              <a:buSzPts val="2000"/>
              <a:buNone/>
            </a:pPr>
            <a:r>
              <a:rPr lang="en-GB" sz="1650" dirty="0">
                <a:solidFill>
                  <a:srgbClr val="0D0D0D"/>
                </a:solidFill>
              </a:rPr>
              <a:t>Benchmark the physical performance of the Crystal Palace players for the total distance covered, sprints, runs, etc., against data for the full season, to observe the matches where performance excelled or dropped off.</a:t>
            </a:r>
          </a:p>
          <a:p>
            <a:pPr marL="0" lvl="0" indent="0">
              <a:buClr>
                <a:srgbClr val="0D0D0D"/>
              </a:buClr>
              <a:buSzPts val="2000"/>
              <a:buNone/>
            </a:pPr>
            <a:endParaRPr lang="en-GB" sz="1650" dirty="0">
              <a:solidFill>
                <a:srgbClr val="0D0D0D"/>
              </a:solidFill>
            </a:endParaRPr>
          </a:p>
          <a:p>
            <a:pPr marL="0" lvl="0" indent="0">
              <a:buClr>
                <a:srgbClr val="0D0D0D"/>
              </a:buClr>
              <a:buSzPts val="2000"/>
              <a:buNone/>
            </a:pPr>
            <a:r>
              <a:rPr lang="en-GB" sz="1650" dirty="0">
                <a:solidFill>
                  <a:srgbClr val="0D0D0D"/>
                </a:solidFill>
              </a:rPr>
              <a:t>Derive improved Expected Goals (xG) and Expected Threat (xT) / Action Value framework models through the application of tracking data (at least a full season), which provides additional information including the positions of all players off-the-ball, one of the issues that cause such models to favour attackers that are on-the-ball.</a:t>
            </a:r>
          </a:p>
          <a:p>
            <a:pPr marL="0" lvl="0" indent="0">
              <a:buClr>
                <a:srgbClr val="0D0D0D"/>
              </a:buClr>
              <a:buSzPts val="2000"/>
              <a:buNone/>
            </a:pPr>
            <a:endParaRPr lang="en-GB" sz="1650" dirty="0">
              <a:solidFill>
                <a:srgbClr val="0D0D0D"/>
              </a:solidFill>
            </a:endParaRPr>
          </a:p>
          <a:p>
            <a:pPr marL="0" lvl="0" indent="0">
              <a:buClr>
                <a:srgbClr val="0D0D0D"/>
              </a:buClr>
              <a:buSzPts val="2000"/>
              <a:buNone/>
            </a:pPr>
            <a:r>
              <a:rPr lang="en-GB" sz="1650" dirty="0">
                <a:solidFill>
                  <a:srgbClr val="0D0D0D"/>
                </a:solidFill>
              </a:rPr>
              <a:t>Match today the Event data and Tracking data for visualisation and analysis at the same time.</a:t>
            </a:r>
          </a:p>
          <a:p>
            <a:pPr marL="0" lvl="0" indent="0">
              <a:buClr>
                <a:srgbClr val="0D0D0D"/>
              </a:buClr>
              <a:buSzPts val="2000"/>
              <a:buNone/>
            </a:pPr>
            <a:endParaRPr lang="en-GB" sz="1650" dirty="0">
              <a:solidFill>
                <a:srgbClr val="0D0D0D"/>
              </a:solidFill>
            </a:endParaRPr>
          </a:p>
          <a:p>
            <a:pPr marL="0" indent="0">
              <a:buClr>
                <a:srgbClr val="0D0D0D"/>
              </a:buClr>
              <a:buSzPts val="2000"/>
              <a:buNone/>
            </a:pPr>
            <a:r>
              <a:rPr lang="en-GB" sz="1650" dirty="0">
                <a:solidFill>
                  <a:srgbClr val="0D0D0D"/>
                </a:solidFill>
              </a:rPr>
              <a:t>Pitch Control modeling not of just the goals but all the key chances in the game, that can be determined in an automated fashion for the most relevant, dangerous passages of play, using xT and xG.</a:t>
            </a:r>
            <a:endParaRPr sz="1650" dirty="0">
              <a:solidFill>
                <a:srgbClr val="00275E"/>
              </a:solidFill>
            </a:endParaRPr>
          </a:p>
        </p:txBody>
      </p:sp>
      <p:sp>
        <p:nvSpPr>
          <p:cNvPr id="28608" name="Google Shape;28608;p10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40</a:t>
            </a:fld>
            <a:endParaRPr/>
          </a:p>
        </p:txBody>
      </p:sp>
      <p:sp>
        <p:nvSpPr>
          <p:cNvPr id="28609" name="Google Shape;28609;p108"/>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spcBef>
                <a:spcPts val="0"/>
              </a:spcBef>
            </a:pPr>
            <a:r>
              <a:rPr lang="en-GB" dirty="0"/>
              <a:t>Some of the steps I plan/wish to take given more time and resources</a:t>
            </a:r>
          </a:p>
        </p:txBody>
      </p:sp>
      <p:sp>
        <p:nvSpPr>
          <p:cNvPr id="28610" name="Google Shape;28610;p108"/>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Clr>
                <a:srgbClr val="01A651"/>
              </a:buClr>
              <a:buSzPts val="2800"/>
            </a:pPr>
            <a:r>
              <a:rPr lang="en-GB" sz="2800" dirty="0"/>
              <a:t>Possibilities and Next Steps of this Analytical Piece</a:t>
            </a:r>
          </a:p>
        </p:txBody>
      </p:sp>
      <p:sp>
        <p:nvSpPr>
          <p:cNvPr id="28611" name="Google Shape;28611;p108"/>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33"/>
              <a:buNone/>
            </a:pPr>
            <a:endParaRPr dirty="0"/>
          </a:p>
        </p:txBody>
      </p:sp>
      <p:sp>
        <p:nvSpPr>
          <p:cNvPr id="28613" name="Google Shape;28613;p108"/>
          <p:cNvSpPr/>
          <p:nvPr/>
        </p:nvSpPr>
        <p:spPr>
          <a:xfrm>
            <a:off x="397961" y="1209397"/>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1</a:t>
            </a:r>
            <a:endParaRPr b="1" dirty="0"/>
          </a:p>
        </p:txBody>
      </p:sp>
      <p:sp>
        <p:nvSpPr>
          <p:cNvPr id="28614" name="Google Shape;28614;p108"/>
          <p:cNvSpPr/>
          <p:nvPr/>
        </p:nvSpPr>
        <p:spPr>
          <a:xfrm>
            <a:off x="394864" y="2745040"/>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2</a:t>
            </a:r>
            <a:endParaRPr b="1" dirty="0"/>
          </a:p>
        </p:txBody>
      </p:sp>
      <p:sp>
        <p:nvSpPr>
          <p:cNvPr id="28615" name="Google Shape;28615;p108"/>
          <p:cNvSpPr/>
          <p:nvPr/>
        </p:nvSpPr>
        <p:spPr>
          <a:xfrm>
            <a:off x="394864" y="3534211"/>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3</a:t>
            </a:r>
            <a:endParaRPr b="1" dirty="0"/>
          </a:p>
        </p:txBody>
      </p:sp>
      <p:sp>
        <p:nvSpPr>
          <p:cNvPr id="10" name="Google Shape;26913;p30">
            <a:hlinkClick r:id="rId6" action="ppaction://hlinksldjump"/>
            <a:extLst>
              <a:ext uri="{FF2B5EF4-FFF2-40B4-BE49-F238E27FC236}">
                <a16:creationId xmlns:a16="http://schemas.microsoft.com/office/drawing/2014/main" id="{A4D7915D-ABC0-894D-B18B-C36127CA95E7}"/>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7" action="ppaction://hlinksldjump"/>
            <a:extLst>
              <a:ext uri="{FF2B5EF4-FFF2-40B4-BE49-F238E27FC236}">
                <a16:creationId xmlns:a16="http://schemas.microsoft.com/office/drawing/2014/main" id="{FA028B7F-5427-2744-950A-7E699231CAF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8" action="ppaction://hlinksldjump"/>
            <a:extLst>
              <a:ext uri="{FF2B5EF4-FFF2-40B4-BE49-F238E27FC236}">
                <a16:creationId xmlns:a16="http://schemas.microsoft.com/office/drawing/2014/main" id="{C97A59AF-E98C-3F45-A527-422CE37C2542}"/>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9" action="ppaction://hlinksldjump"/>
            <a:extLst>
              <a:ext uri="{FF2B5EF4-FFF2-40B4-BE49-F238E27FC236}">
                <a16:creationId xmlns:a16="http://schemas.microsoft.com/office/drawing/2014/main" id="{EAFA4716-C38A-014E-995A-A4E2E5F734C6}"/>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10" action="ppaction://hlinksldjump"/>
            <a:extLst>
              <a:ext uri="{FF2B5EF4-FFF2-40B4-BE49-F238E27FC236}">
                <a16:creationId xmlns:a16="http://schemas.microsoft.com/office/drawing/2014/main" id="{6BCE9DBE-DC18-4E49-B0AA-2537903D9E56}"/>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11" action="ppaction://hlinksldjump"/>
            <a:extLst>
              <a:ext uri="{FF2B5EF4-FFF2-40B4-BE49-F238E27FC236}">
                <a16:creationId xmlns:a16="http://schemas.microsoft.com/office/drawing/2014/main" id="{13ACE0F7-6F65-6C4A-9967-73A4E7B4D922}"/>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12" action="ppaction://hlinksldjump"/>
            <a:extLst>
              <a:ext uri="{FF2B5EF4-FFF2-40B4-BE49-F238E27FC236}">
                <a16:creationId xmlns:a16="http://schemas.microsoft.com/office/drawing/2014/main" id="{10388527-B7F9-FF46-91F4-252C64BB4A57}"/>
              </a:ext>
            </a:extLst>
          </p:cNvPr>
          <p:cNvSpPr>
            <a:spLocks/>
          </p:cNvSpPr>
          <p:nvPr/>
        </p:nvSpPr>
        <p:spPr>
          <a:xfrm>
            <a:off x="2509757"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3" action="ppaction://hlinksldjump"/>
            <a:extLst>
              <a:ext uri="{FF2B5EF4-FFF2-40B4-BE49-F238E27FC236}">
                <a16:creationId xmlns:a16="http://schemas.microsoft.com/office/drawing/2014/main" id="{205B1F73-DB1E-1A4D-A030-7C03FB863C5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18" name="Google Shape;28615;p108">
            <a:extLst>
              <a:ext uri="{FF2B5EF4-FFF2-40B4-BE49-F238E27FC236}">
                <a16:creationId xmlns:a16="http://schemas.microsoft.com/office/drawing/2014/main" id="{2141F8E4-844A-4340-968E-1C795180FDE9}"/>
              </a:ext>
            </a:extLst>
          </p:cNvPr>
          <p:cNvSpPr/>
          <p:nvPr/>
        </p:nvSpPr>
        <p:spPr>
          <a:xfrm>
            <a:off x="394864" y="4431029"/>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4</a:t>
            </a:r>
            <a:endParaRPr b="1" dirty="0"/>
          </a:p>
        </p:txBody>
      </p:sp>
      <p:sp>
        <p:nvSpPr>
          <p:cNvPr id="19" name="Google Shape;28615;p108">
            <a:extLst>
              <a:ext uri="{FF2B5EF4-FFF2-40B4-BE49-F238E27FC236}">
                <a16:creationId xmlns:a16="http://schemas.microsoft.com/office/drawing/2014/main" id="{DC5B2D8B-D44F-5B43-AF9B-A4F858C25FB0}"/>
              </a:ext>
            </a:extLst>
          </p:cNvPr>
          <p:cNvSpPr/>
          <p:nvPr/>
        </p:nvSpPr>
        <p:spPr>
          <a:xfrm>
            <a:off x="394864" y="5005642"/>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b="1" dirty="0"/>
              <a:t>5</a:t>
            </a:r>
            <a:endParaRPr b="1" dirty="0"/>
          </a:p>
        </p:txBody>
      </p:sp>
    </p:spTree>
    <p:extLst>
      <p:ext uri="{BB962C8B-B14F-4D97-AF65-F5344CB8AC3E}">
        <p14:creationId xmlns:p14="http://schemas.microsoft.com/office/powerpoint/2010/main" val="2336129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i="0" dirty="0">
                <a:solidFill>
                  <a:schemeClr val="bg1"/>
                </a:solidFill>
                <a:latin typeface="Arial"/>
                <a:ea typeface="Arial"/>
                <a:cs typeface="Arial"/>
                <a:sym typeface="Arial"/>
              </a:rPr>
              <a:t>Conclusion</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97A73242-8F4B-0C47-A727-DE1147826E10}"/>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09AC5A6E-C8A1-6441-ABA0-421ADCB626A0}"/>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3770E518-F2DA-374B-867F-643D43EFBA42}"/>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B7972582-EB8C-8D49-A241-AEA4391BFDE2}"/>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50D35B5E-B7ED-3842-87EF-D8695B685F4F}"/>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9803E1BB-E133-C547-B7A9-398E0A58DE3C}"/>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D1545C3F-D138-ED42-9237-7285A8EA20A8}"/>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6EAE4D8B-8E02-814A-AF2A-54CC14B8FDCB}"/>
              </a:ext>
            </a:extLst>
          </p:cNvPr>
          <p:cNvSpPr>
            <a:spLocks/>
          </p:cNvSpPr>
          <p:nvPr/>
        </p:nvSpPr>
        <p:spPr>
          <a:xfrm>
            <a:off x="3217226" y="6302199"/>
            <a:ext cx="622800" cy="4104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2084638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06"/>
        <p:cNvGrpSpPr/>
        <p:nvPr/>
      </p:nvGrpSpPr>
      <p:grpSpPr>
        <a:xfrm>
          <a:off x="0" y="0"/>
          <a:ext cx="0" cy="0"/>
          <a:chOff x="0" y="0"/>
          <a:chExt cx="0" cy="0"/>
        </a:xfrm>
      </p:grpSpPr>
      <p:sp>
        <p:nvSpPr>
          <p:cNvPr id="28607" name="Google Shape;28607;p108"/>
          <p:cNvSpPr txBox="1">
            <a:spLocks noGrp="1"/>
          </p:cNvSpPr>
          <p:nvPr>
            <p:ph type="body" idx="1"/>
          </p:nvPr>
        </p:nvSpPr>
        <p:spPr>
          <a:xfrm>
            <a:off x="1108099" y="1641517"/>
            <a:ext cx="10686000" cy="4077000"/>
          </a:xfrm>
          <a:prstGeom prst="rect">
            <a:avLst/>
          </a:prstGeom>
          <a:noFill/>
          <a:ln>
            <a:noFill/>
          </a:ln>
        </p:spPr>
        <p:txBody>
          <a:bodyPr spcFirstLastPara="1" wrap="square" lIns="0" tIns="0" rIns="0" bIns="0" anchor="t" anchorCtr="0">
            <a:noAutofit/>
          </a:bodyPr>
          <a:lstStyle/>
          <a:p>
            <a:pPr marL="0" lvl="0" indent="0">
              <a:buClr>
                <a:srgbClr val="0D0D0D"/>
              </a:buClr>
              <a:buSzPts val="2000"/>
              <a:buNone/>
            </a:pPr>
            <a:r>
              <a:rPr lang="en-GB" sz="2000" dirty="0">
                <a:solidFill>
                  <a:srgbClr val="0D0D0D"/>
                </a:solidFill>
              </a:rPr>
              <a:t>This deck demonstrates data-driven analysis of opposition data and physical data, to show some of the ways that data can help facilitate the analysis of football.</a:t>
            </a:r>
            <a:endParaRPr lang="en-GB" sz="2000" b="1" dirty="0">
              <a:solidFill>
                <a:srgbClr val="00275E"/>
              </a:solidFill>
            </a:endParaRPr>
          </a:p>
          <a:p>
            <a:pPr marL="0" lvl="0" indent="0" algn="l" rtl="0">
              <a:spcBef>
                <a:spcPts val="0"/>
              </a:spcBef>
              <a:spcAft>
                <a:spcPts val="0"/>
              </a:spcAft>
              <a:buClr>
                <a:srgbClr val="7C7C81"/>
              </a:buClr>
              <a:buSzPts val="2000"/>
              <a:buNone/>
            </a:pPr>
            <a:endParaRPr lang="en-GB" sz="2000" b="1" dirty="0">
              <a:solidFill>
                <a:srgbClr val="00275E"/>
              </a:solidFill>
            </a:endParaRPr>
          </a:p>
          <a:p>
            <a:pPr marL="0" lvl="0" indent="0" algn="l" rtl="0">
              <a:spcBef>
                <a:spcPts val="0"/>
              </a:spcBef>
              <a:spcAft>
                <a:spcPts val="0"/>
              </a:spcAft>
              <a:buClr>
                <a:srgbClr val="7C7C81"/>
              </a:buClr>
              <a:buSzPts val="2000"/>
              <a:buNone/>
            </a:pPr>
            <a:endParaRPr sz="2000" b="1" dirty="0">
              <a:solidFill>
                <a:srgbClr val="00275E"/>
              </a:solidFill>
            </a:endParaRPr>
          </a:p>
          <a:p>
            <a:pPr marL="0" lvl="0" indent="0" algn="l" rtl="0">
              <a:spcBef>
                <a:spcPts val="0"/>
              </a:spcBef>
              <a:spcAft>
                <a:spcPts val="0"/>
              </a:spcAft>
              <a:buClr>
                <a:srgbClr val="0D0D0D"/>
              </a:buClr>
              <a:buSzPts val="2000"/>
              <a:buNone/>
            </a:pPr>
            <a:r>
              <a:rPr lang="en-GB" sz="2000" dirty="0">
                <a:solidFill>
                  <a:srgbClr val="0D0D0D"/>
                </a:solidFill>
              </a:rPr>
              <a:t>This tools and analysis in this deck work from first principles, starting from the parsing of XML and JSON files for Event and Tracking data, followed by data engineering, visualisation, and analysis in a footballing context, to provide a sample of actionable insight capable with data-driven analysis.</a:t>
            </a:r>
          </a:p>
          <a:p>
            <a:pPr marL="0" lvl="0" indent="0" algn="l" rtl="0">
              <a:spcBef>
                <a:spcPts val="0"/>
              </a:spcBef>
              <a:spcAft>
                <a:spcPts val="0"/>
              </a:spcAft>
              <a:buClr>
                <a:srgbClr val="7C7C81"/>
              </a:buClr>
              <a:buSzPts val="2000"/>
              <a:buNone/>
            </a:pPr>
            <a:endParaRPr lang="en-GB" sz="2000" dirty="0">
              <a:solidFill>
                <a:srgbClr val="0D0D0D"/>
              </a:solidFill>
            </a:endParaRPr>
          </a:p>
          <a:p>
            <a:pPr marL="0" lvl="0" indent="0" algn="l" rtl="0">
              <a:spcBef>
                <a:spcPts val="0"/>
              </a:spcBef>
              <a:spcAft>
                <a:spcPts val="0"/>
              </a:spcAft>
              <a:buClr>
                <a:srgbClr val="7C7C81"/>
              </a:buClr>
              <a:buSzPts val="2000"/>
              <a:buNone/>
            </a:pPr>
            <a:endParaRPr sz="2000" dirty="0">
              <a:solidFill>
                <a:srgbClr val="0D0D0D"/>
              </a:solidFill>
            </a:endParaRPr>
          </a:p>
          <a:p>
            <a:pPr marL="0" lvl="0" indent="0" algn="l" rtl="0">
              <a:spcBef>
                <a:spcPts val="0"/>
              </a:spcBef>
              <a:spcAft>
                <a:spcPts val="0"/>
              </a:spcAft>
              <a:buClr>
                <a:srgbClr val="0D0D0D"/>
              </a:buClr>
              <a:buSzPts val="2000"/>
              <a:buNone/>
            </a:pPr>
            <a:r>
              <a:rPr lang="en-GB" sz="2000" dirty="0">
                <a:solidFill>
                  <a:srgbClr val="0D0D0D"/>
                </a:solidFill>
              </a:rPr>
              <a:t>The strong knowledge and understanding of the application of data science methods and football analytics that I possess, to analyse and provide data-driven recommendations through clear communication, that I can bring to Watford Football Club as a Data Scientist.</a:t>
            </a:r>
            <a:endParaRPr dirty="0"/>
          </a:p>
        </p:txBody>
      </p:sp>
      <p:sp>
        <p:nvSpPr>
          <p:cNvPr id="28608" name="Google Shape;28608;p10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42</a:t>
            </a:fld>
            <a:endParaRPr/>
          </a:p>
        </p:txBody>
      </p:sp>
      <p:sp>
        <p:nvSpPr>
          <p:cNvPr id="28609" name="Google Shape;28609;p108"/>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Insight this deck aims to provide</a:t>
            </a:r>
            <a:endParaRPr dirty="0"/>
          </a:p>
        </p:txBody>
      </p:sp>
      <p:sp>
        <p:nvSpPr>
          <p:cNvPr id="28610" name="Google Shape;28610;p108"/>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800"/>
              <a:buNone/>
            </a:pPr>
            <a:r>
              <a:rPr lang="en-GB" sz="2800" dirty="0"/>
              <a:t>Conclusion of this Data Analysis Pack</a:t>
            </a:r>
            <a:endParaRPr dirty="0"/>
          </a:p>
        </p:txBody>
      </p:sp>
      <p:sp>
        <p:nvSpPr>
          <p:cNvPr id="28611" name="Google Shape;28611;p108"/>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33"/>
              <a:buNone/>
            </a:pPr>
            <a:endParaRPr/>
          </a:p>
        </p:txBody>
      </p:sp>
      <p:sp>
        <p:nvSpPr>
          <p:cNvPr id="28613" name="Google Shape;28613;p108"/>
          <p:cNvSpPr/>
          <p:nvPr/>
        </p:nvSpPr>
        <p:spPr>
          <a:xfrm>
            <a:off x="397961" y="1574072"/>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1</a:t>
            </a:r>
            <a:endParaRPr b="1" dirty="0"/>
          </a:p>
        </p:txBody>
      </p:sp>
      <p:sp>
        <p:nvSpPr>
          <p:cNvPr id="28614" name="Google Shape;28614;p108"/>
          <p:cNvSpPr/>
          <p:nvPr/>
        </p:nvSpPr>
        <p:spPr>
          <a:xfrm>
            <a:off x="394864" y="2808655"/>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a:latin typeface="Arial"/>
                <a:ea typeface="Arial"/>
                <a:cs typeface="Arial"/>
                <a:sym typeface="Arial"/>
              </a:rPr>
              <a:t>2</a:t>
            </a:r>
            <a:endParaRPr b="1"/>
          </a:p>
        </p:txBody>
      </p:sp>
      <p:sp>
        <p:nvSpPr>
          <p:cNvPr id="28615" name="Google Shape;28615;p108"/>
          <p:cNvSpPr/>
          <p:nvPr/>
        </p:nvSpPr>
        <p:spPr>
          <a:xfrm>
            <a:off x="394864" y="4622349"/>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a:latin typeface="Arial"/>
                <a:ea typeface="Arial"/>
                <a:cs typeface="Arial"/>
                <a:sym typeface="Arial"/>
              </a:rPr>
              <a:t>3</a:t>
            </a:r>
            <a:endParaRPr b="1"/>
          </a:p>
        </p:txBody>
      </p:sp>
      <p:sp>
        <p:nvSpPr>
          <p:cNvPr id="10" name="Google Shape;26913;p30">
            <a:hlinkClick r:id="rId3" action="ppaction://hlinksldjump"/>
            <a:extLst>
              <a:ext uri="{FF2B5EF4-FFF2-40B4-BE49-F238E27FC236}">
                <a16:creationId xmlns:a16="http://schemas.microsoft.com/office/drawing/2014/main" id="{4616A1EF-9527-4847-835C-CA28B25E1704}"/>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4" action="ppaction://hlinksldjump"/>
            <a:extLst>
              <a:ext uri="{FF2B5EF4-FFF2-40B4-BE49-F238E27FC236}">
                <a16:creationId xmlns:a16="http://schemas.microsoft.com/office/drawing/2014/main" id="{846BB79D-6B1D-8041-81F8-B6F7C6826762}"/>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5" action="ppaction://hlinksldjump"/>
            <a:extLst>
              <a:ext uri="{FF2B5EF4-FFF2-40B4-BE49-F238E27FC236}">
                <a16:creationId xmlns:a16="http://schemas.microsoft.com/office/drawing/2014/main" id="{E3A6F985-8501-7E4B-8E35-0B8D34621000}"/>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6" action="ppaction://hlinksldjump"/>
            <a:extLst>
              <a:ext uri="{FF2B5EF4-FFF2-40B4-BE49-F238E27FC236}">
                <a16:creationId xmlns:a16="http://schemas.microsoft.com/office/drawing/2014/main" id="{37FCE4B9-66FE-9441-87B1-5894FC369DD1}"/>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7" action="ppaction://hlinksldjump"/>
            <a:extLst>
              <a:ext uri="{FF2B5EF4-FFF2-40B4-BE49-F238E27FC236}">
                <a16:creationId xmlns:a16="http://schemas.microsoft.com/office/drawing/2014/main" id="{5581AC4C-EE6E-E04B-BC8D-58558CE5139F}"/>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8" action="ppaction://hlinksldjump"/>
            <a:extLst>
              <a:ext uri="{FF2B5EF4-FFF2-40B4-BE49-F238E27FC236}">
                <a16:creationId xmlns:a16="http://schemas.microsoft.com/office/drawing/2014/main" id="{3D1F10B7-F09D-4A43-AA90-3DA8B182E44E}"/>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9" action="ppaction://hlinksldjump"/>
            <a:extLst>
              <a:ext uri="{FF2B5EF4-FFF2-40B4-BE49-F238E27FC236}">
                <a16:creationId xmlns:a16="http://schemas.microsoft.com/office/drawing/2014/main" id="{72EE1F1B-B796-E14C-B9C7-EBD9E40E204A}"/>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0" action="ppaction://hlinksldjump"/>
            <a:extLst>
              <a:ext uri="{FF2B5EF4-FFF2-40B4-BE49-F238E27FC236}">
                <a16:creationId xmlns:a16="http://schemas.microsoft.com/office/drawing/2014/main" id="{34637E1F-3465-1342-BC9C-FEC12DA99EAC}"/>
              </a:ext>
            </a:extLst>
          </p:cNvPr>
          <p:cNvSpPr>
            <a:spLocks/>
          </p:cNvSpPr>
          <p:nvPr/>
        </p:nvSpPr>
        <p:spPr>
          <a:xfrm>
            <a:off x="3217226" y="6302199"/>
            <a:ext cx="622800" cy="4104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27"/>
        <p:cNvGrpSpPr/>
        <p:nvPr/>
      </p:nvGrpSpPr>
      <p:grpSpPr>
        <a:xfrm>
          <a:off x="0" y="0"/>
          <a:ext cx="0" cy="0"/>
          <a:chOff x="0" y="0"/>
          <a:chExt cx="0" cy="0"/>
        </a:xfrm>
      </p:grpSpPr>
      <p:sp>
        <p:nvSpPr>
          <p:cNvPr id="28628" name="Google Shape;28628;p109"/>
          <p:cNvSpPr txBox="1">
            <a:spLocks noGrp="1"/>
          </p:cNvSpPr>
          <p:nvPr>
            <p:ph type="body" idx="1"/>
          </p:nvPr>
        </p:nvSpPr>
        <p:spPr>
          <a:xfrm>
            <a:off x="233952" y="1287781"/>
            <a:ext cx="8748002" cy="4643074"/>
          </a:xfrm>
          <a:prstGeom prst="rect">
            <a:avLst/>
          </a:prstGeom>
          <a:noFill/>
          <a:ln>
            <a:noFill/>
          </a:ln>
        </p:spPr>
        <p:txBody>
          <a:bodyPr spcFirstLastPara="1" wrap="square" lIns="0" tIns="0" rIns="0" bIns="0" anchor="t" anchorCtr="0">
            <a:noAutofit/>
          </a:bodyPr>
          <a:lstStyle/>
          <a:p>
            <a:pPr marL="239395" lvl="0" indent="-239395">
              <a:buClr>
                <a:srgbClr val="0D0D0D"/>
              </a:buClr>
              <a:buSzPts val="1020"/>
            </a:pPr>
            <a:r>
              <a:rPr lang="en-GB" sz="1050" b="1" dirty="0">
                <a:solidFill>
                  <a:srgbClr val="0D0D0D"/>
                </a:solidFill>
              </a:rPr>
              <a:t>CV: </a:t>
            </a:r>
            <a:r>
              <a:rPr lang="en-GB" sz="1050" u="sng" dirty="0">
                <a:solidFill>
                  <a:srgbClr val="1B458F"/>
                </a:solidFill>
                <a:hlinkClick r:id="rId3">
                  <a:extLst>
                    <a:ext uri="{A12FA001-AC4F-418D-AE19-62706E023703}">
                      <ahyp:hlinkClr xmlns:ahyp="http://schemas.microsoft.com/office/drawing/2018/hyperlinkcolor" val="tx"/>
                    </a:ext>
                  </a:extLst>
                </a:hlinkClick>
              </a:rPr>
              <a:t>docs.google.com/document/d/1rx1L4TBQvCrYgxvLWHWqkIqJuEyvwQ5NaauhpXTljqQ</a:t>
            </a:r>
            <a:endParaRPr lang="en-GB" sz="1050" u="sng" dirty="0">
              <a:solidFill>
                <a:srgbClr val="1B458F"/>
              </a:solidFill>
            </a:endParaRPr>
          </a:p>
          <a:p>
            <a:pPr marL="239395" lvl="0" indent="-239395">
              <a:buClr>
                <a:srgbClr val="0D0D0D"/>
              </a:buClr>
              <a:buSzPts val="1020"/>
            </a:pPr>
            <a:endParaRPr lang="en-GB" sz="1050" b="1" dirty="0">
              <a:solidFill>
                <a:srgbClr val="0D0D0D"/>
              </a:solidFill>
            </a:endParaRPr>
          </a:p>
          <a:p>
            <a:pPr marL="239395" lvl="0" indent="-239395" algn="l" rtl="0">
              <a:spcBef>
                <a:spcPts val="0"/>
              </a:spcBef>
              <a:spcAft>
                <a:spcPts val="0"/>
              </a:spcAft>
              <a:buClr>
                <a:srgbClr val="0D0D0D"/>
              </a:buClr>
              <a:buSzPts val="1020"/>
              <a:buChar char="•"/>
            </a:pPr>
            <a:r>
              <a:rPr lang="en-GB" sz="1050" b="1" dirty="0">
                <a:solidFill>
                  <a:srgbClr val="0D0D0D"/>
                </a:solidFill>
              </a:rPr>
              <a:t>Football Analytics GitHub (code)</a:t>
            </a:r>
            <a:r>
              <a:rPr lang="en-GB" sz="1050" dirty="0">
                <a:solidFill>
                  <a:srgbClr val="0D0D0D"/>
                </a:solidFill>
              </a:rPr>
              <a:t>: </a:t>
            </a:r>
            <a:r>
              <a:rPr lang="en-GB" sz="1050" u="sng" dirty="0">
                <a:solidFill>
                  <a:srgbClr val="1A4093"/>
                </a:solidFill>
                <a:hlinkClick r:id="rId4">
                  <a:extLst>
                    <a:ext uri="{A12FA001-AC4F-418D-AE19-62706E023703}">
                      <ahyp:hlinkClr xmlns:ahyp="http://schemas.microsoft.com/office/drawing/2018/hyperlinkcolor" val="tx"/>
                    </a:ext>
                  </a:extLst>
                </a:hlinkClick>
              </a:rPr>
              <a:t>github.com/eddwebster/football_analytics</a:t>
            </a:r>
            <a:endParaRPr lang="en-GB" sz="1050" u="sng" dirty="0">
              <a:solidFill>
                <a:srgbClr val="1A4093"/>
              </a:solidFill>
            </a:endParaRPr>
          </a:p>
          <a:p>
            <a:pPr marL="239395" lvl="0" indent="-174625" algn="l" rtl="0">
              <a:spcBef>
                <a:spcPts val="0"/>
              </a:spcBef>
              <a:spcAft>
                <a:spcPts val="0"/>
              </a:spcAft>
              <a:buClr>
                <a:srgbClr val="7C7C81"/>
              </a:buClr>
              <a:buSzPts val="1020"/>
              <a:buNone/>
            </a:pPr>
            <a:endParaRPr sz="1050" b="1" dirty="0">
              <a:solidFill>
                <a:srgbClr val="0D0D0D"/>
              </a:solidFill>
            </a:endParaRPr>
          </a:p>
          <a:p>
            <a:pPr marL="239395" lvl="0" indent="-239395">
              <a:buClr>
                <a:srgbClr val="0D0D0D"/>
              </a:buClr>
              <a:buSzPts val="1020"/>
            </a:pPr>
            <a:r>
              <a:rPr lang="en-GB" sz="1050" b="1" dirty="0">
                <a:solidFill>
                  <a:srgbClr val="0D0D0D"/>
                </a:solidFill>
              </a:rPr>
              <a:t>Google Drive (code + data): </a:t>
            </a:r>
            <a:r>
              <a:rPr lang="en-GB" sz="1050" dirty="0">
                <a:solidFill>
                  <a:srgbClr val="1B458F"/>
                </a:solidFill>
                <a:hlinkClick r:id="rId5">
                  <a:extLst>
                    <a:ext uri="{A12FA001-AC4F-418D-AE19-62706E023703}">
                      <ahyp:hlinkClr xmlns:ahyp="http://schemas.microsoft.com/office/drawing/2018/hyperlinkcolor" val="tx"/>
                    </a:ext>
                  </a:extLst>
                </a:hlinkClick>
              </a:rPr>
              <a:t>drive.google.com/drive/folders/1yofRp9536WnRL7NKJa5XYjv1vJvDYVbi</a:t>
            </a:r>
            <a:endParaRPr lang="en-GB" sz="1050" u="sng" dirty="0">
              <a:solidFill>
                <a:srgbClr val="1B458F"/>
              </a:solidFill>
            </a:endParaRPr>
          </a:p>
          <a:p>
            <a:pPr marL="239395" lvl="0" indent="-174625">
              <a:buSzPts val="1020"/>
              <a:buNone/>
            </a:pPr>
            <a:endParaRPr lang="en-GB" sz="1050" b="1" dirty="0">
              <a:solidFill>
                <a:srgbClr val="0D0D0D"/>
              </a:solidFill>
            </a:endParaRPr>
          </a:p>
          <a:p>
            <a:pPr marL="239395" lvl="0" indent="-239395">
              <a:buClr>
                <a:srgbClr val="0D0D0D"/>
              </a:buClr>
              <a:buSzPts val="1020"/>
            </a:pPr>
            <a:r>
              <a:rPr lang="en-GB" sz="1050" b="1" dirty="0">
                <a:solidFill>
                  <a:srgbClr val="0D0D0D"/>
                </a:solidFill>
              </a:rPr>
              <a:t>Slides:</a:t>
            </a:r>
            <a:r>
              <a:rPr lang="en-GB" sz="1050" dirty="0">
                <a:solidFill>
                  <a:srgbClr val="0D0D0D"/>
                </a:solidFill>
              </a:rPr>
              <a:t> </a:t>
            </a:r>
            <a:endParaRPr lang="en-GB" sz="1050" dirty="0">
              <a:solidFill>
                <a:srgbClr val="670E36"/>
              </a:solidFill>
            </a:endParaRPr>
          </a:p>
          <a:p>
            <a:pPr marL="527387" lvl="1" indent="-239395">
              <a:spcBef>
                <a:spcPts val="204"/>
              </a:spcBef>
              <a:buClr>
                <a:srgbClr val="0D0D0D"/>
              </a:buClr>
              <a:buSzPts val="1020"/>
            </a:pPr>
            <a:r>
              <a:rPr lang="en-GB" sz="1050" dirty="0">
                <a:solidFill>
                  <a:srgbClr val="0D0D0D"/>
                </a:solidFill>
              </a:rPr>
              <a:t>Football Analysis Portfolio (submitted with initial application): </a:t>
            </a:r>
            <a:r>
              <a:rPr lang="en-GB" sz="1050" u="sng" dirty="0">
                <a:solidFill>
                  <a:srgbClr val="1B458F"/>
                </a:solidFill>
              </a:rPr>
              <a:t>docs.google.com/presentation/d/1LVMJlDDDG8MG-IXpE135mvfb4xRbQydN8BX60xDz6NY</a:t>
            </a:r>
            <a:endParaRPr lang="en-GB" sz="1050" dirty="0">
              <a:solidFill>
                <a:srgbClr val="1B458F"/>
              </a:solidFill>
            </a:endParaRPr>
          </a:p>
          <a:p>
            <a:pPr marL="527387" lvl="1" indent="-239395">
              <a:spcBef>
                <a:spcPts val="204"/>
              </a:spcBef>
              <a:buClr>
                <a:srgbClr val="0D0D0D"/>
              </a:buClr>
              <a:buSzPts val="1020"/>
            </a:pPr>
            <a:r>
              <a:rPr lang="en-GB" sz="1050" dirty="0">
                <a:solidFill>
                  <a:srgbClr val="0D0D0D"/>
                </a:solidFill>
              </a:rPr>
              <a:t>Data Task (this deck): </a:t>
            </a:r>
            <a:r>
              <a:rPr lang="en-GB" sz="1050" dirty="0">
                <a:solidFill>
                  <a:srgbClr val="1B458F"/>
                </a:solidFill>
                <a:hlinkClick r:id="rId6">
                  <a:extLst>
                    <a:ext uri="{A12FA001-AC4F-418D-AE19-62706E023703}">
                      <ahyp:hlinkClr xmlns:ahyp="http://schemas.microsoft.com/office/drawing/2018/hyperlinkcolor" val="tx"/>
                    </a:ext>
                  </a:extLst>
                </a:hlinkClick>
              </a:rPr>
              <a:t>docs.google.com/presentation/d/1P8Ae7Bcv3VxXEC-serbn3qCLuprZ0UDfhFxqWeO_3eo</a:t>
            </a:r>
            <a:r>
              <a:rPr lang="en-GB" sz="1050" dirty="0">
                <a:solidFill>
                  <a:srgbClr val="1B458F"/>
                </a:solidFill>
              </a:rPr>
              <a:t> </a:t>
            </a:r>
          </a:p>
          <a:p>
            <a:pPr marL="239395" indent="-239395">
              <a:buClr>
                <a:srgbClr val="0D0D0D"/>
              </a:buClr>
              <a:buSzPts val="1020"/>
            </a:pPr>
            <a:endParaRPr lang="en-GB" sz="1050" b="1" dirty="0">
              <a:solidFill>
                <a:srgbClr val="0D0D0D"/>
              </a:solidFill>
            </a:endParaRPr>
          </a:p>
          <a:p>
            <a:pPr marL="239395" lvl="0" indent="-239395">
              <a:buClr>
                <a:srgbClr val="0D0D0D"/>
              </a:buClr>
              <a:buSzPts val="1020"/>
            </a:pPr>
            <a:r>
              <a:rPr lang="en-GB" sz="1050" b="1" dirty="0">
                <a:solidFill>
                  <a:srgbClr val="0D0D0D"/>
                </a:solidFill>
              </a:rPr>
              <a:t>Tableau:</a:t>
            </a:r>
            <a:r>
              <a:rPr lang="en-GB" sz="1050" dirty="0">
                <a:solidFill>
                  <a:srgbClr val="670E36"/>
                </a:solidFill>
              </a:rPr>
              <a:t> </a:t>
            </a:r>
          </a:p>
          <a:p>
            <a:pPr marL="527387" lvl="1" indent="-239395">
              <a:spcBef>
                <a:spcPts val="204"/>
              </a:spcBef>
              <a:buClr>
                <a:srgbClr val="0D0D0D"/>
              </a:buClr>
              <a:buSzPts val="1020"/>
            </a:pPr>
            <a:r>
              <a:rPr lang="en-GB" sz="1050" dirty="0">
                <a:solidFill>
                  <a:srgbClr val="0D0D0D"/>
                </a:solidFill>
              </a:rPr>
              <a:t>Public Profile: </a:t>
            </a:r>
            <a:r>
              <a:rPr lang="en-GB" sz="1050" u="sng" dirty="0">
                <a:solidFill>
                  <a:srgbClr val="1B458F"/>
                </a:solidFill>
                <a:hlinkClick r:id="rId7">
                  <a:extLst>
                    <a:ext uri="{A12FA001-AC4F-418D-AE19-62706E023703}">
                      <ahyp:hlinkClr xmlns:ahyp="http://schemas.microsoft.com/office/drawing/2018/hyperlinkcolor" val="tx"/>
                    </a:ext>
                  </a:extLst>
                </a:hlinkClick>
              </a:rPr>
              <a:t>public.tableau.com/profile/edd.webster</a:t>
            </a:r>
            <a:r>
              <a:rPr lang="en-GB" sz="1050" dirty="0">
                <a:solidFill>
                  <a:srgbClr val="1B458F"/>
                </a:solidFill>
              </a:rPr>
              <a:t>. </a:t>
            </a:r>
          </a:p>
          <a:p>
            <a:pPr marL="527387" lvl="1" indent="-239395">
              <a:spcBef>
                <a:spcPts val="204"/>
              </a:spcBef>
              <a:buClr>
                <a:srgbClr val="0D0D0D"/>
              </a:buClr>
              <a:buSzPts val="1020"/>
            </a:pPr>
            <a:r>
              <a:rPr lang="en-GB" sz="1050" dirty="0">
                <a:solidFill>
                  <a:srgbClr val="0D0D0D"/>
                </a:solidFill>
              </a:rPr>
              <a:t>Dashboards:</a:t>
            </a:r>
            <a:endParaRPr lang="en-GB" sz="1050" dirty="0">
              <a:solidFill>
                <a:srgbClr val="670E36"/>
              </a:solidFill>
            </a:endParaRPr>
          </a:p>
          <a:p>
            <a:pPr marL="1007375" lvl="2" indent="-239394">
              <a:spcBef>
                <a:spcPts val="204"/>
              </a:spcBef>
              <a:buClr>
                <a:srgbClr val="0D0D0D"/>
              </a:buClr>
              <a:buSzPts val="1020"/>
            </a:pPr>
            <a:r>
              <a:rPr lang="en-GB" sz="1050" dirty="0">
                <a:solidFill>
                  <a:srgbClr val="0D0D0D"/>
                </a:solidFill>
              </a:rPr>
              <a:t>2018 FIFA Men’s World Cup </a:t>
            </a:r>
            <a:r>
              <a:rPr lang="en-GB" sz="1050" dirty="0" err="1">
                <a:solidFill>
                  <a:srgbClr val="0D0D0D"/>
                </a:solidFill>
              </a:rPr>
              <a:t>Center</a:t>
            </a:r>
            <a:r>
              <a:rPr lang="en-GB" sz="1050" dirty="0">
                <a:solidFill>
                  <a:srgbClr val="0D0D0D"/>
                </a:solidFill>
              </a:rPr>
              <a:t> Back analysis: </a:t>
            </a:r>
            <a:r>
              <a:rPr lang="en-GB" sz="1050" dirty="0">
                <a:solidFill>
                  <a:srgbClr val="1B458F"/>
                </a:solidFill>
                <a:hlinkClick r:id="rId8">
                  <a:extLst>
                    <a:ext uri="{A12FA001-AC4F-418D-AE19-62706E023703}">
                      <ahyp:hlinkClr xmlns:ahyp="http://schemas.microsoft.com/office/drawing/2018/hyperlinkcolor" val="tx"/>
                    </a:ext>
                  </a:extLst>
                </a:hlinkClick>
              </a:rPr>
              <a:t>public.tableau.com/app/profile/edd.webster/viz/EddWebster-WorldCup2018AnalysisandDashboard/WC2018PlayerDashboard</a:t>
            </a:r>
            <a:r>
              <a:rPr lang="en-GB" sz="1050" dirty="0">
                <a:solidFill>
                  <a:srgbClr val="1B458F"/>
                </a:solidFill>
              </a:rPr>
              <a:t> </a:t>
            </a:r>
          </a:p>
          <a:p>
            <a:pPr marL="1007375" lvl="2" indent="-239394">
              <a:spcBef>
                <a:spcPts val="204"/>
              </a:spcBef>
              <a:buClr>
                <a:srgbClr val="0D0D0D"/>
              </a:buClr>
              <a:buSzPts val="1020"/>
            </a:pPr>
            <a:r>
              <a:rPr lang="en-GB" sz="1050" dirty="0">
                <a:solidFill>
                  <a:srgbClr val="0D0D0D"/>
                </a:solidFill>
              </a:rPr>
              <a:t>FA WSL 18/19 and 19/20 analysis: </a:t>
            </a:r>
            <a:r>
              <a:rPr lang="en-GB" sz="1050" dirty="0">
                <a:solidFill>
                  <a:srgbClr val="1B458F"/>
                </a:solidFill>
                <a:hlinkClick r:id="rId9">
                  <a:extLst>
                    <a:ext uri="{A12FA001-AC4F-418D-AE19-62706E023703}">
                      <ahyp:hlinkClr xmlns:ahyp="http://schemas.microsoft.com/office/drawing/2018/hyperlinkcolor" val="tx"/>
                    </a:ext>
                  </a:extLst>
                </a:hlinkClick>
              </a:rPr>
              <a:t>public.tableau.com/app/profile/edd.webster/viz/EddWebster-FAWSLAnalysisandDashboard/WSLxGAnalysisDashboard</a:t>
            </a:r>
            <a:r>
              <a:rPr lang="en-GB" sz="1050" dirty="0">
                <a:solidFill>
                  <a:srgbClr val="1B458F"/>
                </a:solidFill>
              </a:rPr>
              <a:t> </a:t>
            </a:r>
          </a:p>
          <a:p>
            <a:pPr marL="1007375" lvl="2" indent="-239394">
              <a:spcBef>
                <a:spcPts val="204"/>
              </a:spcBef>
              <a:buClr>
                <a:srgbClr val="0D0D0D"/>
              </a:buClr>
              <a:buSzPts val="1020"/>
            </a:pPr>
            <a:r>
              <a:rPr lang="en-GB" sz="1050" dirty="0">
                <a:solidFill>
                  <a:srgbClr val="0D0D0D"/>
                </a:solidFill>
              </a:rPr>
              <a:t>‘Big 5’ European Leagues analysis: </a:t>
            </a:r>
            <a:r>
              <a:rPr lang="en-GB" sz="1050" dirty="0">
                <a:solidFill>
                  <a:srgbClr val="1B458F"/>
                </a:solidFill>
                <a:hlinkClick r:id="rId10">
                  <a:extLst>
                    <a:ext uri="{A12FA001-AC4F-418D-AE19-62706E023703}">
                      <ahyp:hlinkClr xmlns:ahyp="http://schemas.microsoft.com/office/drawing/2018/hyperlinkcolor" val="tx"/>
                    </a:ext>
                  </a:extLst>
                </a:hlinkClick>
              </a:rPr>
              <a:t>public.tableau.com/app/profile/edd.webster/viz/EddWebster-Big5EuropeanLeagueAnalysisandDashboards/Big5ScoutingDashboard</a:t>
            </a:r>
            <a:endParaRPr lang="en-GB" sz="1050" b="1" dirty="0">
              <a:solidFill>
                <a:srgbClr val="0D0D0D"/>
              </a:solidFill>
            </a:endParaRPr>
          </a:p>
          <a:p>
            <a:pPr marL="457200" lvl="1" indent="0">
              <a:spcBef>
                <a:spcPts val="0"/>
              </a:spcBef>
              <a:buClr>
                <a:srgbClr val="0D0D0D"/>
              </a:buClr>
              <a:buSzPts val="1020"/>
              <a:buNone/>
            </a:pPr>
            <a:endParaRPr sz="1050" b="1" dirty="0">
              <a:solidFill>
                <a:srgbClr val="0D0D0D"/>
              </a:solidFill>
            </a:endParaRPr>
          </a:p>
          <a:p>
            <a:pPr marL="239395" lvl="0" indent="-239395" algn="l" rtl="0">
              <a:spcBef>
                <a:spcPts val="0"/>
              </a:spcBef>
              <a:spcAft>
                <a:spcPts val="0"/>
              </a:spcAft>
              <a:buClr>
                <a:srgbClr val="0D0D0D"/>
              </a:buClr>
              <a:buSzPts val="1020"/>
              <a:buChar char="•"/>
            </a:pPr>
            <a:r>
              <a:rPr lang="en-GB" sz="1050" b="1" dirty="0">
                <a:solidFill>
                  <a:srgbClr val="0D0D0D"/>
                </a:solidFill>
              </a:rPr>
              <a:t>Website: </a:t>
            </a:r>
            <a:r>
              <a:rPr lang="en-GB" sz="1050" u="sng" dirty="0">
                <a:solidFill>
                  <a:srgbClr val="1A4093"/>
                </a:solidFill>
                <a:hlinkClick r:id="rId11">
                  <a:extLst>
                    <a:ext uri="{A12FA001-AC4F-418D-AE19-62706E023703}">
                      <ahyp:hlinkClr xmlns:ahyp="http://schemas.microsoft.com/office/drawing/2018/hyperlinkcolor" val="tx"/>
                    </a:ext>
                  </a:extLst>
                </a:hlinkClick>
              </a:rPr>
              <a:t>eddwebster.com</a:t>
            </a:r>
            <a:endParaRPr sz="1050" dirty="0">
              <a:solidFill>
                <a:srgbClr val="1A4093"/>
              </a:solidFill>
            </a:endParaRPr>
          </a:p>
          <a:p>
            <a:pPr marL="239395" lvl="0" indent="-174625" algn="l" rtl="0">
              <a:spcBef>
                <a:spcPts val="0"/>
              </a:spcBef>
              <a:spcAft>
                <a:spcPts val="0"/>
              </a:spcAft>
              <a:buClr>
                <a:srgbClr val="7C7C81"/>
              </a:buClr>
              <a:buSzPts val="1020"/>
              <a:buNone/>
            </a:pPr>
            <a:endParaRPr sz="1050" dirty="0">
              <a:solidFill>
                <a:srgbClr val="0D0D0D"/>
              </a:solidFill>
            </a:endParaRPr>
          </a:p>
          <a:p>
            <a:pPr marL="239395" lvl="0" indent="-239395" algn="l" rtl="0">
              <a:spcBef>
                <a:spcPts val="0"/>
              </a:spcBef>
              <a:spcAft>
                <a:spcPts val="0"/>
              </a:spcAft>
              <a:buClr>
                <a:srgbClr val="0D0D0D"/>
              </a:buClr>
              <a:buSzPts val="1020"/>
              <a:buChar char="•"/>
            </a:pPr>
            <a:r>
              <a:rPr lang="en-GB" sz="1050" b="1" dirty="0">
                <a:solidFill>
                  <a:srgbClr val="0D0D0D"/>
                </a:solidFill>
              </a:rPr>
              <a:t>LinkedIn: </a:t>
            </a:r>
            <a:r>
              <a:rPr lang="en-GB" sz="1050" u="sng" dirty="0">
                <a:solidFill>
                  <a:srgbClr val="1A4093"/>
                </a:solidFill>
                <a:hlinkClick r:id="rId12">
                  <a:extLst>
                    <a:ext uri="{A12FA001-AC4F-418D-AE19-62706E023703}">
                      <ahyp:hlinkClr xmlns:ahyp="http://schemas.microsoft.com/office/drawing/2018/hyperlinkcolor" val="tx"/>
                    </a:ext>
                  </a:extLst>
                </a:hlinkClick>
              </a:rPr>
              <a:t>linkedin.com/in/eddwebster</a:t>
            </a:r>
            <a:endParaRPr sz="1050" dirty="0">
              <a:solidFill>
                <a:srgbClr val="1A4093"/>
              </a:solidFill>
            </a:endParaRPr>
          </a:p>
          <a:p>
            <a:pPr marL="239395" lvl="0" indent="-174625" algn="l" rtl="0">
              <a:spcBef>
                <a:spcPts val="0"/>
              </a:spcBef>
              <a:spcAft>
                <a:spcPts val="0"/>
              </a:spcAft>
              <a:buClr>
                <a:srgbClr val="7C7C81"/>
              </a:buClr>
              <a:buSzPts val="1020"/>
              <a:buNone/>
            </a:pPr>
            <a:endParaRPr sz="1050" dirty="0">
              <a:solidFill>
                <a:srgbClr val="0D0D0D"/>
              </a:solidFill>
            </a:endParaRPr>
          </a:p>
          <a:p>
            <a:pPr marL="239395" lvl="0" indent="-239395" algn="l" rtl="0">
              <a:spcBef>
                <a:spcPts val="0"/>
              </a:spcBef>
              <a:spcAft>
                <a:spcPts val="0"/>
              </a:spcAft>
              <a:buClr>
                <a:srgbClr val="0D0D0D"/>
              </a:buClr>
              <a:buSzPts val="1020"/>
              <a:buChar char="•"/>
            </a:pPr>
            <a:r>
              <a:rPr lang="en-GB" sz="1050" b="1" dirty="0">
                <a:solidFill>
                  <a:srgbClr val="0D0D0D"/>
                </a:solidFill>
              </a:rPr>
              <a:t>Twitter: </a:t>
            </a:r>
            <a:r>
              <a:rPr lang="en-GB" sz="1050" u="sng" dirty="0">
                <a:solidFill>
                  <a:srgbClr val="1A4093"/>
                </a:solidFill>
                <a:hlinkClick r:id="rId13">
                  <a:extLst>
                    <a:ext uri="{A12FA001-AC4F-418D-AE19-62706E023703}">
                      <ahyp:hlinkClr xmlns:ahyp="http://schemas.microsoft.com/office/drawing/2018/hyperlinkcolor" val="tx"/>
                    </a:ext>
                  </a:extLst>
                </a:hlinkClick>
              </a:rPr>
              <a:t>@eddwebster</a:t>
            </a:r>
            <a:endParaRPr sz="1050" dirty="0">
              <a:solidFill>
                <a:srgbClr val="1A4093"/>
              </a:solidFill>
            </a:endParaRPr>
          </a:p>
          <a:p>
            <a:pPr marL="239395" lvl="0" indent="-174625" algn="l" rtl="0">
              <a:spcBef>
                <a:spcPts val="0"/>
              </a:spcBef>
              <a:spcAft>
                <a:spcPts val="0"/>
              </a:spcAft>
              <a:buClr>
                <a:srgbClr val="7C7C81"/>
              </a:buClr>
              <a:buSzPts val="1020"/>
              <a:buNone/>
            </a:pPr>
            <a:endParaRPr sz="1050" dirty="0">
              <a:solidFill>
                <a:srgbClr val="0D0D0D"/>
              </a:solidFill>
            </a:endParaRPr>
          </a:p>
          <a:p>
            <a:pPr marL="239395" lvl="0" indent="-239395">
              <a:buClr>
                <a:srgbClr val="0D0D0D"/>
              </a:buClr>
              <a:buSzPts val="1020"/>
            </a:pPr>
            <a:r>
              <a:rPr lang="en-GB" sz="1050" b="1" dirty="0">
                <a:solidFill>
                  <a:srgbClr val="0D0D0D"/>
                </a:solidFill>
              </a:rPr>
              <a:t>Email: </a:t>
            </a:r>
            <a:r>
              <a:rPr lang="en-GB" sz="1050" u="sng" dirty="0">
                <a:solidFill>
                  <a:srgbClr val="1A4093"/>
                </a:solidFill>
                <a:hlinkClick r:id="rId14">
                  <a:extLst>
                    <a:ext uri="{A12FA001-AC4F-418D-AE19-62706E023703}">
                      <ahyp:hlinkClr xmlns:ahyp="http://schemas.microsoft.com/office/drawing/2018/hyperlinkcolor" val="tx"/>
                    </a:ext>
                  </a:extLst>
                </a:hlinkClick>
              </a:rPr>
              <a:t>edd.j.webster@gmail.com</a:t>
            </a:r>
            <a:endParaRPr sz="1050" dirty="0">
              <a:solidFill>
                <a:srgbClr val="1A4093"/>
              </a:solidFill>
            </a:endParaRPr>
          </a:p>
        </p:txBody>
      </p:sp>
      <p:sp>
        <p:nvSpPr>
          <p:cNvPr id="28629" name="Google Shape;28629;p10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43</a:t>
            </a:fld>
            <a:endParaRPr/>
          </a:p>
        </p:txBody>
      </p:sp>
      <p:sp>
        <p:nvSpPr>
          <p:cNvPr id="28630" name="Google Shape;28630;p10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If you would like to find out more…</a:t>
            </a:r>
            <a:endParaRPr dirty="0"/>
          </a:p>
        </p:txBody>
      </p:sp>
      <p:sp>
        <p:nvSpPr>
          <p:cNvPr id="28631" name="Google Shape;28631;p10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a:t>For More Information</a:t>
            </a:r>
            <a:endParaRPr/>
          </a:p>
        </p:txBody>
      </p:sp>
      <p:pic>
        <p:nvPicPr>
          <p:cNvPr id="18" name="Picture 17">
            <a:extLst>
              <a:ext uri="{FF2B5EF4-FFF2-40B4-BE49-F238E27FC236}">
                <a16:creationId xmlns:a16="http://schemas.microsoft.com/office/drawing/2014/main" id="{F4F9F8BA-20C5-6446-ADE6-C5CA154113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77300" y="1287782"/>
            <a:ext cx="2927352" cy="2941880"/>
          </a:xfrm>
          <a:prstGeom prst="ellipse">
            <a:avLst/>
          </a:prstGeom>
          <a:ln w="63500" cap="rnd">
            <a:noFill/>
          </a:ln>
          <a:effectLst>
            <a:softEdge rad="0"/>
          </a:effectLst>
          <a:scene3d>
            <a:camera prst="orthographicFront"/>
            <a:lightRig rig="contrasting" dir="t">
              <a:rot lat="0" lon="0" rev="3000000"/>
            </a:lightRig>
          </a:scene3d>
          <a:sp3d contourW="7620">
            <a:contourClr>
              <a:srgbClr val="333333"/>
            </a:contourClr>
          </a:sp3d>
        </p:spPr>
      </p:pic>
      <p:sp>
        <p:nvSpPr>
          <p:cNvPr id="7" name="Google Shape;26913;p30">
            <a:hlinkClick r:id="rId16" action="ppaction://hlinksldjump"/>
            <a:extLst>
              <a:ext uri="{FF2B5EF4-FFF2-40B4-BE49-F238E27FC236}">
                <a16:creationId xmlns:a16="http://schemas.microsoft.com/office/drawing/2014/main" id="{272D8562-DE55-884F-8B93-90EB1352AB02}"/>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8" name="Google Shape;27038;p37">
            <a:hlinkClick r:id="rId17" action="ppaction://hlinksldjump"/>
            <a:extLst>
              <a:ext uri="{FF2B5EF4-FFF2-40B4-BE49-F238E27FC236}">
                <a16:creationId xmlns:a16="http://schemas.microsoft.com/office/drawing/2014/main" id="{470DBB83-3B67-394F-8383-E9578EB0910C}"/>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9" name="Google Shape;27039;p37">
            <a:hlinkClick r:id="rId18" action="ppaction://hlinksldjump"/>
            <a:extLst>
              <a:ext uri="{FF2B5EF4-FFF2-40B4-BE49-F238E27FC236}">
                <a16:creationId xmlns:a16="http://schemas.microsoft.com/office/drawing/2014/main" id="{8B8F6117-19AB-CC44-9AA7-43DEB15C010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0" name="Google Shape;27040;p37">
            <a:hlinkClick r:id="rId19" action="ppaction://hlinksldjump"/>
            <a:extLst>
              <a:ext uri="{FF2B5EF4-FFF2-40B4-BE49-F238E27FC236}">
                <a16:creationId xmlns:a16="http://schemas.microsoft.com/office/drawing/2014/main" id="{23C0D748-E1A7-A349-95EC-2B28B735334C}"/>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1" name="Google Shape;27042;p37">
            <a:hlinkClick r:id="rId20" action="ppaction://hlinksldjump"/>
            <a:extLst>
              <a:ext uri="{FF2B5EF4-FFF2-40B4-BE49-F238E27FC236}">
                <a16:creationId xmlns:a16="http://schemas.microsoft.com/office/drawing/2014/main" id="{A6A1E69E-0DDF-4349-9029-DA30CF6AC7FC}"/>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2" name="Google Shape;27043;p37">
            <a:hlinkClick r:id="rId21" action="ppaction://hlinksldjump"/>
            <a:extLst>
              <a:ext uri="{FF2B5EF4-FFF2-40B4-BE49-F238E27FC236}">
                <a16:creationId xmlns:a16="http://schemas.microsoft.com/office/drawing/2014/main" id="{E15C6AF1-7D27-144C-8AB3-2C5136622A83}"/>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3" name="Google Shape;27039;p37">
            <a:hlinkClick r:id="rId22" action="ppaction://hlinksldjump"/>
            <a:extLst>
              <a:ext uri="{FF2B5EF4-FFF2-40B4-BE49-F238E27FC236}">
                <a16:creationId xmlns:a16="http://schemas.microsoft.com/office/drawing/2014/main" id="{77802CAB-F73F-C64E-B41F-075A61D22CA5}"/>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4" name="Google Shape;27041;p37">
            <a:hlinkClick r:id="rId23" action="ppaction://hlinksldjump"/>
            <a:extLst>
              <a:ext uri="{FF2B5EF4-FFF2-40B4-BE49-F238E27FC236}">
                <a16:creationId xmlns:a16="http://schemas.microsoft.com/office/drawing/2014/main" id="{D166D4C8-E9D0-114A-AAD1-70C129F4A0D2}"/>
              </a:ext>
            </a:extLst>
          </p:cNvPr>
          <p:cNvSpPr>
            <a:spLocks/>
          </p:cNvSpPr>
          <p:nvPr/>
        </p:nvSpPr>
        <p:spPr>
          <a:xfrm>
            <a:off x="3217226" y="6302199"/>
            <a:ext cx="622800" cy="4104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27"/>
        <p:cNvGrpSpPr/>
        <p:nvPr/>
      </p:nvGrpSpPr>
      <p:grpSpPr>
        <a:xfrm>
          <a:off x="0" y="0"/>
          <a:ext cx="0" cy="0"/>
          <a:chOff x="0" y="0"/>
          <a:chExt cx="0" cy="0"/>
        </a:xfrm>
      </p:grpSpPr>
      <p:sp>
        <p:nvSpPr>
          <p:cNvPr id="28628" name="Google Shape;28628;p109"/>
          <p:cNvSpPr txBox="1">
            <a:spLocks noGrp="1"/>
          </p:cNvSpPr>
          <p:nvPr>
            <p:ph type="body" idx="1"/>
          </p:nvPr>
        </p:nvSpPr>
        <p:spPr>
          <a:xfrm>
            <a:off x="394864" y="1371854"/>
            <a:ext cx="11409787" cy="4541266"/>
          </a:xfrm>
          <a:prstGeom prst="rect">
            <a:avLst/>
          </a:prstGeom>
          <a:noFill/>
          <a:ln>
            <a:noFill/>
          </a:ln>
        </p:spPr>
        <p:txBody>
          <a:bodyPr spcFirstLastPara="1" wrap="square" lIns="0" tIns="0" rIns="0" bIns="0" anchor="t" anchorCtr="0">
            <a:noAutofit/>
          </a:bodyPr>
          <a:lstStyle/>
          <a:p>
            <a:pPr marL="239395" indent="-239395">
              <a:buClr>
                <a:srgbClr val="0D0D0D"/>
              </a:buClr>
              <a:buSzPts val="1020"/>
            </a:pPr>
            <a:r>
              <a:rPr lang="en-GB" sz="1100" b="1" dirty="0">
                <a:solidFill>
                  <a:srgbClr val="0D0D0D"/>
                </a:solidFill>
              </a:rPr>
              <a:t>Data Parsing: </a:t>
            </a:r>
            <a:r>
              <a:rPr lang="en-GB" sz="1100" dirty="0">
                <a:solidFill>
                  <a:srgbClr val="1B458F"/>
                </a:solidFill>
                <a:hlinkClick r:id="rId3">
                  <a:extLst>
                    <a:ext uri="{A12FA001-AC4F-418D-AE19-62706E023703}">
                      <ahyp:hlinkClr xmlns:ahyp="http://schemas.microsoft.com/office/drawing/2018/hyperlinkcolor" val="tx"/>
                    </a:ext>
                  </a:extLst>
                </a:hlinkClick>
              </a:rPr>
              <a:t>github.com/eddwebster/watford/tree/main/notebooks/1_data_parsing</a:t>
            </a:r>
            <a:endParaRPr lang="en-GB" sz="1100" dirty="0">
              <a:solidFill>
                <a:srgbClr val="1B458F"/>
              </a:solidFill>
            </a:endParaRPr>
          </a:p>
          <a:p>
            <a:pPr marL="696595" lvl="1" indent="-239395">
              <a:buClr>
                <a:srgbClr val="0D0D0D"/>
              </a:buClr>
              <a:buSzPts val="1020"/>
            </a:pPr>
            <a:r>
              <a:rPr lang="en-GB" sz="1100" dirty="0">
                <a:solidFill>
                  <a:srgbClr val="0D0D0D"/>
                </a:solidFill>
              </a:rPr>
              <a:t>Opta F24: </a:t>
            </a:r>
            <a:r>
              <a:rPr lang="en-GB" sz="1100" dirty="0">
                <a:solidFill>
                  <a:srgbClr val="1B458F"/>
                </a:solidFill>
                <a:hlinkClick r:id="rId4">
                  <a:extLst>
                    <a:ext uri="{A12FA001-AC4F-418D-AE19-62706E023703}">
                      <ahyp:hlinkClr xmlns:ahyp="http://schemas.microsoft.com/office/drawing/2018/hyperlinkcolor" val="tx"/>
                    </a:ext>
                  </a:extLst>
                </a:hlinkClick>
              </a:rPr>
              <a:t>github.com/eddwebster/watford/blob/main/notebooks/1_data_parsing/Opta/Parse%20Opta%20F24.R</a:t>
            </a:r>
            <a:endParaRPr lang="en-GB" sz="1100" dirty="0">
              <a:solidFill>
                <a:srgbClr val="1B458F"/>
              </a:solidFill>
            </a:endParaRPr>
          </a:p>
          <a:p>
            <a:pPr marL="696595" lvl="1" indent="-239395">
              <a:buClr>
                <a:srgbClr val="0D0D0D"/>
              </a:buClr>
              <a:buSzPts val="1020"/>
            </a:pPr>
            <a:r>
              <a:rPr lang="en-GB" sz="1100" dirty="0">
                <a:solidFill>
                  <a:srgbClr val="0D0D0D"/>
                </a:solidFill>
              </a:rPr>
              <a:t>Opta F7: </a:t>
            </a:r>
            <a:r>
              <a:rPr lang="en-GB" sz="1100" dirty="0">
                <a:solidFill>
                  <a:srgbClr val="1B458F"/>
                </a:solidFill>
                <a:hlinkClick r:id="rId4">
                  <a:extLst>
                    <a:ext uri="{A12FA001-AC4F-418D-AE19-62706E023703}">
                      <ahyp:hlinkClr xmlns:ahyp="http://schemas.microsoft.com/office/drawing/2018/hyperlinkcolor" val="tx"/>
                    </a:ext>
                  </a:extLst>
                </a:hlinkClick>
              </a:rPr>
              <a:t>github.com/eddwebster/watford/blob/main/notebooks/1_data_parsing/Opta/Parse%20Opta%20F7.R</a:t>
            </a:r>
            <a:endParaRPr lang="en-GB" sz="1100" dirty="0">
              <a:solidFill>
                <a:srgbClr val="1B458F"/>
              </a:solidFill>
            </a:endParaRPr>
          </a:p>
          <a:p>
            <a:pPr marL="696595" lvl="1" indent="-239395">
              <a:buClr>
                <a:srgbClr val="0D0D0D"/>
              </a:buClr>
              <a:buSzPts val="1020"/>
            </a:pPr>
            <a:endParaRPr lang="en-GB" sz="1100" dirty="0">
              <a:solidFill>
                <a:srgbClr val="0D0D0D"/>
              </a:solidFill>
            </a:endParaRPr>
          </a:p>
          <a:p>
            <a:pPr marL="239395" indent="-239395">
              <a:buClr>
                <a:srgbClr val="0D0D0D"/>
              </a:buClr>
              <a:buSzPts val="1020"/>
            </a:pPr>
            <a:r>
              <a:rPr lang="en-GB" sz="1100" b="1" dirty="0">
                <a:solidFill>
                  <a:srgbClr val="0D0D0D"/>
                </a:solidFill>
              </a:rPr>
              <a:t>Data Engineering: </a:t>
            </a:r>
            <a:r>
              <a:rPr lang="en-GB" sz="1100" dirty="0">
                <a:solidFill>
                  <a:srgbClr val="1B458F"/>
                </a:solidFill>
                <a:hlinkClick r:id="rId5">
                  <a:extLst>
                    <a:ext uri="{A12FA001-AC4F-418D-AE19-62706E023703}">
                      <ahyp:hlinkClr xmlns:ahyp="http://schemas.microsoft.com/office/drawing/2018/hyperlinkcolor" val="tx"/>
                    </a:ext>
                  </a:extLst>
                </a:hlinkClick>
              </a:rPr>
              <a:t>github.com/eddwebster/watford/tree/main/notebooks/2_data_engineering</a:t>
            </a:r>
            <a:endParaRPr lang="en-GB" sz="1100" dirty="0">
              <a:solidFill>
                <a:srgbClr val="1B458F"/>
              </a:solidFill>
            </a:endParaRPr>
          </a:p>
          <a:p>
            <a:pPr marL="696595" lvl="1" indent="-239395">
              <a:buClr>
                <a:srgbClr val="0D0D0D"/>
              </a:buClr>
              <a:buSzPts val="1020"/>
            </a:pPr>
            <a:r>
              <a:rPr lang="en-GB" sz="1100" dirty="0">
                <a:solidFill>
                  <a:srgbClr val="0D0D0D"/>
                </a:solidFill>
              </a:rPr>
              <a:t>Opta Data Engineering: </a:t>
            </a:r>
            <a:r>
              <a:rPr lang="en-GB" sz="1100" dirty="0">
                <a:solidFill>
                  <a:srgbClr val="1B458F"/>
                </a:solidFill>
                <a:hlinkClick r:id="rId6">
                  <a:extLst>
                    <a:ext uri="{A12FA001-AC4F-418D-AE19-62706E023703}">
                      <ahyp:hlinkClr xmlns:ahyp="http://schemas.microsoft.com/office/drawing/2018/hyperlinkcolor" val="tx"/>
                    </a:ext>
                  </a:extLst>
                </a:hlinkClick>
              </a:rPr>
              <a:t>nbviewer.org/github/eddwebster/watford/blob/main/notebooks/2_data_engineering/Opta%20Data%20Engineering.ipynb</a:t>
            </a:r>
            <a:r>
              <a:rPr lang="en-GB" sz="1100" dirty="0">
                <a:solidFill>
                  <a:srgbClr val="1B458F"/>
                </a:solidFill>
              </a:rPr>
              <a:t> </a:t>
            </a:r>
          </a:p>
          <a:p>
            <a:pPr marL="696595" lvl="1" indent="-239395">
              <a:buClr>
                <a:srgbClr val="0D0D0D"/>
              </a:buClr>
              <a:buSzPts val="1020"/>
            </a:pPr>
            <a:r>
              <a:rPr lang="en-GB" sz="1100" dirty="0">
                <a:solidFill>
                  <a:srgbClr val="0D0D0D"/>
                </a:solidFill>
              </a:rPr>
              <a:t>Second Spectrum Data Parsing and Engineering: </a:t>
            </a:r>
            <a:r>
              <a:rPr lang="en-GB" sz="1100" dirty="0">
                <a:solidFill>
                  <a:srgbClr val="1B458F"/>
                </a:solidFill>
                <a:hlinkClick r:id="rId7">
                  <a:extLst>
                    <a:ext uri="{A12FA001-AC4F-418D-AE19-62706E023703}">
                      <ahyp:hlinkClr xmlns:ahyp="http://schemas.microsoft.com/office/drawing/2018/hyperlinkcolor" val="tx"/>
                    </a:ext>
                  </a:extLst>
                </a:hlinkClick>
              </a:rPr>
              <a:t>nbviewer.org/github/eddwebster/watford/blob/main/notebooks/2_data_engineering/Second%20Spectrum%20Data%20Engineering.ipynb</a:t>
            </a:r>
            <a:r>
              <a:rPr lang="en-GB" sz="1100" dirty="0">
                <a:solidFill>
                  <a:srgbClr val="1B458F"/>
                </a:solidFill>
              </a:rPr>
              <a:t> </a:t>
            </a:r>
          </a:p>
          <a:p>
            <a:pPr marL="696595" lvl="1" indent="-239395">
              <a:buClr>
                <a:srgbClr val="0D0D0D"/>
              </a:buClr>
              <a:buSzPts val="1020"/>
            </a:pPr>
            <a:r>
              <a:rPr lang="en-GB" sz="1100" dirty="0">
                <a:solidFill>
                  <a:srgbClr val="0D0D0D"/>
                </a:solidFill>
              </a:rPr>
              <a:t>Physical Data Engineering: </a:t>
            </a:r>
            <a:r>
              <a:rPr lang="en-GB" sz="1100" dirty="0">
                <a:solidFill>
                  <a:srgbClr val="1B458F"/>
                </a:solidFill>
                <a:hlinkClick r:id="rId8">
                  <a:extLst>
                    <a:ext uri="{A12FA001-AC4F-418D-AE19-62706E023703}">
                      <ahyp:hlinkClr xmlns:ahyp="http://schemas.microsoft.com/office/drawing/2018/hyperlinkcolor" val="tx"/>
                    </a:ext>
                  </a:extLst>
                </a:hlinkClick>
              </a:rPr>
              <a:t>nbviewer.org/github/eddwebster/watford/blob/main/notebooks/2_data_engineering/Physical%20Data%20Engineering.ipynb</a:t>
            </a:r>
            <a:r>
              <a:rPr lang="en-GB" sz="1100" dirty="0">
                <a:solidFill>
                  <a:srgbClr val="1B458F"/>
                </a:solidFill>
              </a:rPr>
              <a:t> </a:t>
            </a:r>
          </a:p>
          <a:p>
            <a:pPr marL="696595" lvl="1" indent="-239395">
              <a:buClr>
                <a:srgbClr val="0D0D0D"/>
              </a:buClr>
              <a:buSzPts val="1020"/>
            </a:pPr>
            <a:endParaRPr lang="en-GB" sz="1100" dirty="0">
              <a:solidFill>
                <a:srgbClr val="0D0D0D"/>
              </a:solidFill>
            </a:endParaRPr>
          </a:p>
          <a:p>
            <a:pPr marL="239395" indent="-239395">
              <a:buClr>
                <a:srgbClr val="0D0D0D"/>
              </a:buClr>
              <a:buSzPts val="1020"/>
            </a:pPr>
            <a:r>
              <a:rPr lang="en-GB" sz="1100" b="1" dirty="0">
                <a:solidFill>
                  <a:srgbClr val="0D0D0D"/>
                </a:solidFill>
              </a:rPr>
              <a:t>Data Modeling: </a:t>
            </a:r>
            <a:r>
              <a:rPr lang="en-GB" sz="1100" dirty="0">
                <a:solidFill>
                  <a:srgbClr val="1B458F"/>
                </a:solidFill>
                <a:hlinkClick r:id="rId9">
                  <a:extLst>
                    <a:ext uri="{A12FA001-AC4F-418D-AE19-62706E023703}">
                      <ahyp:hlinkClr xmlns:ahyp="http://schemas.microsoft.com/office/drawing/2018/hyperlinkcolor" val="tx"/>
                    </a:ext>
                  </a:extLst>
                </a:hlinkClick>
              </a:rPr>
              <a:t>github.com/eddwebster/watford/tree/main/notebooks/3_data_modeling</a:t>
            </a:r>
            <a:endParaRPr lang="en-GB" sz="1100" dirty="0">
              <a:solidFill>
                <a:srgbClr val="1B458F"/>
              </a:solidFill>
            </a:endParaRPr>
          </a:p>
          <a:p>
            <a:pPr marL="696595" lvl="1" indent="-239395">
              <a:buClr>
                <a:srgbClr val="0D0D0D"/>
              </a:buClr>
              <a:buSzPts val="1020"/>
            </a:pPr>
            <a:r>
              <a:rPr lang="en-GB" sz="1100" dirty="0">
                <a:solidFill>
                  <a:srgbClr val="0D0D0D"/>
                </a:solidFill>
              </a:rPr>
              <a:t>Training of an Expected Goals Model from Opta Event Data: </a:t>
            </a:r>
            <a:r>
              <a:rPr lang="en-GB" sz="1100" dirty="0">
                <a:solidFill>
                  <a:srgbClr val="1B458F"/>
                </a:solidFill>
                <a:hlinkClick r:id="rId10">
                  <a:extLst>
                    <a:ext uri="{A12FA001-AC4F-418D-AE19-62706E023703}">
                      <ahyp:hlinkClr xmlns:ahyp="http://schemas.microsoft.com/office/drawing/2018/hyperlinkcolor" val="tx"/>
                    </a:ext>
                  </a:extLst>
                </a:hlinkClick>
              </a:rPr>
              <a:t>nbviewer.org/github/eddwebster/watford/blob/main/notebooks/3_data_modeling/Training%20of%20an%20Expected%20Goals%20Model%20from%20Opta%20Event%20Data.ipynb</a:t>
            </a:r>
            <a:r>
              <a:rPr lang="en-GB" sz="1100" dirty="0">
                <a:solidFill>
                  <a:srgbClr val="1B458F"/>
                </a:solidFill>
              </a:rPr>
              <a:t> </a:t>
            </a:r>
          </a:p>
          <a:p>
            <a:pPr marL="696595" lvl="1" indent="-239395">
              <a:buClr>
                <a:srgbClr val="0D0D0D"/>
              </a:buClr>
              <a:buSzPts val="1020"/>
            </a:pPr>
            <a:endParaRPr lang="en-GB" sz="1100" dirty="0">
              <a:solidFill>
                <a:srgbClr val="0D0D0D"/>
              </a:solidFill>
            </a:endParaRPr>
          </a:p>
          <a:p>
            <a:pPr marL="239395" indent="-239395">
              <a:buClr>
                <a:srgbClr val="0D0D0D"/>
              </a:buClr>
              <a:buSzPts val="1020"/>
            </a:pPr>
            <a:r>
              <a:rPr lang="en-GB" sz="1100" b="1" dirty="0">
                <a:solidFill>
                  <a:srgbClr val="0D0D0D"/>
                </a:solidFill>
              </a:rPr>
              <a:t>Data Analysis: </a:t>
            </a:r>
            <a:r>
              <a:rPr lang="en-GB" sz="1100" dirty="0">
                <a:solidFill>
                  <a:srgbClr val="1B458F"/>
                </a:solidFill>
                <a:hlinkClick r:id="rId11">
                  <a:extLst>
                    <a:ext uri="{A12FA001-AC4F-418D-AE19-62706E023703}">
                      <ahyp:hlinkClr xmlns:ahyp="http://schemas.microsoft.com/office/drawing/2018/hyperlinkcolor" val="tx"/>
                    </a:ext>
                  </a:extLst>
                </a:hlinkClick>
              </a:rPr>
              <a:t>github.com/eddwebster/watford/tree/main/notebooks/4_data_analysis</a:t>
            </a:r>
            <a:endParaRPr lang="en-GB" sz="1100" dirty="0">
              <a:solidFill>
                <a:srgbClr val="1B458F"/>
              </a:solidFill>
            </a:endParaRPr>
          </a:p>
          <a:p>
            <a:pPr marL="696595" lvl="1" indent="-239395">
              <a:buClr>
                <a:srgbClr val="0D0D0D"/>
              </a:buClr>
              <a:buSzPts val="1020"/>
            </a:pPr>
            <a:r>
              <a:rPr lang="en-GB" sz="1100" dirty="0">
                <a:solidFill>
                  <a:srgbClr val="0D0D0D"/>
                </a:solidFill>
              </a:rPr>
              <a:t>Second Spectrum Data Visualisation: </a:t>
            </a:r>
            <a:r>
              <a:rPr lang="en-GB" sz="1100" dirty="0">
                <a:solidFill>
                  <a:srgbClr val="1B458F"/>
                </a:solidFill>
                <a:hlinkClick r:id="rId12">
                  <a:extLst>
                    <a:ext uri="{A12FA001-AC4F-418D-AE19-62706E023703}">
                      <ahyp:hlinkClr xmlns:ahyp="http://schemas.microsoft.com/office/drawing/2018/hyperlinkcolor" val="tx"/>
                    </a:ext>
                  </a:extLst>
                </a:hlinkClick>
              </a:rPr>
              <a:t>nbviewer.org/github/eddwebster/watford/blob/main/notebooks/4_data_analysis/Second%20Spectrum%20Data%20Visualisation.ipynb</a:t>
            </a:r>
            <a:r>
              <a:rPr lang="en-GB" sz="1100" dirty="0">
                <a:solidFill>
                  <a:srgbClr val="1B458F"/>
                </a:solidFill>
              </a:rPr>
              <a:t> </a:t>
            </a:r>
            <a:endParaRPr lang="en-GB" sz="1100" dirty="0">
              <a:solidFill>
                <a:srgbClr val="0D0D0D"/>
              </a:solidFill>
            </a:endParaRPr>
          </a:p>
          <a:p>
            <a:pPr marL="0" indent="0">
              <a:buClr>
                <a:srgbClr val="0D0D0D"/>
              </a:buClr>
              <a:buSzPts val="1020"/>
              <a:buNone/>
            </a:pPr>
            <a:endParaRPr lang="en-GB" sz="1100" b="1" dirty="0">
              <a:solidFill>
                <a:srgbClr val="0D0D0D"/>
              </a:solidFill>
            </a:endParaRPr>
          </a:p>
          <a:p>
            <a:pPr marL="239395" indent="-239395">
              <a:buClr>
                <a:srgbClr val="0D0D0D"/>
              </a:buClr>
              <a:buSzPts val="1020"/>
            </a:pPr>
            <a:r>
              <a:rPr lang="en-GB" sz="1100" b="1" dirty="0">
                <a:solidFill>
                  <a:srgbClr val="0D0D0D"/>
                </a:solidFill>
              </a:rPr>
              <a:t>Second Spectrum Tracking Data Scripts: </a:t>
            </a:r>
            <a:endParaRPr lang="en-GB" sz="1100" dirty="0">
              <a:solidFill>
                <a:srgbClr val="1B458F"/>
              </a:solidFill>
            </a:endParaRPr>
          </a:p>
          <a:p>
            <a:pPr marL="696595" lvl="1" indent="-239395">
              <a:buClr>
                <a:srgbClr val="0D0D0D"/>
              </a:buClr>
              <a:buSzPts val="1020"/>
            </a:pPr>
            <a:r>
              <a:rPr lang="en-GB" sz="1100" dirty="0">
                <a:solidFill>
                  <a:srgbClr val="0D0D0D"/>
                </a:solidFill>
              </a:rPr>
              <a:t>IO (Data Engineering): </a:t>
            </a:r>
            <a:r>
              <a:rPr lang="en-GB" sz="1100" dirty="0">
                <a:solidFill>
                  <a:srgbClr val="1B458F"/>
                </a:solidFill>
                <a:hlinkClick r:id="rId13">
                  <a:extLst>
                    <a:ext uri="{A12FA001-AC4F-418D-AE19-62706E023703}">
                      <ahyp:hlinkClr xmlns:ahyp="http://schemas.microsoft.com/office/drawing/2018/hyperlinkcolor" val="tx"/>
                    </a:ext>
                  </a:extLst>
                </a:hlinkClick>
              </a:rPr>
              <a:t>github.com/eddwebster/watford/blob/main/scripts/second_spectrum/Second_Spectrum_IO.py</a:t>
            </a:r>
            <a:r>
              <a:rPr lang="en-GB" sz="1100" dirty="0">
                <a:solidFill>
                  <a:srgbClr val="1B458F"/>
                </a:solidFill>
              </a:rPr>
              <a:t> </a:t>
            </a:r>
          </a:p>
          <a:p>
            <a:pPr marL="696595" lvl="1" indent="-239395">
              <a:buClr>
                <a:srgbClr val="0D0D0D"/>
              </a:buClr>
              <a:buSzPts val="1020"/>
            </a:pPr>
            <a:r>
              <a:rPr lang="en-GB" sz="1100" dirty="0">
                <a:solidFill>
                  <a:srgbClr val="0D0D0D"/>
                </a:solidFill>
              </a:rPr>
              <a:t>Velocities</a:t>
            </a:r>
            <a:r>
              <a:rPr lang="en-GB" sz="1100" dirty="0">
                <a:solidFill>
                  <a:srgbClr val="1B458F"/>
                </a:solidFill>
              </a:rPr>
              <a:t>: </a:t>
            </a:r>
            <a:r>
              <a:rPr lang="en-GB" sz="1100" dirty="0">
                <a:solidFill>
                  <a:srgbClr val="1B458F"/>
                </a:solidFill>
                <a:hlinkClick r:id="rId14">
                  <a:extLst>
                    <a:ext uri="{A12FA001-AC4F-418D-AE19-62706E023703}">
                      <ahyp:hlinkClr xmlns:ahyp="http://schemas.microsoft.com/office/drawing/2018/hyperlinkcolor" val="tx"/>
                    </a:ext>
                  </a:extLst>
                </a:hlinkClick>
              </a:rPr>
              <a:t>github.com/eddwebster/watford/blob/main/scripts/second_spectrum/Second_Spectrum_Velocities.py</a:t>
            </a:r>
            <a:r>
              <a:rPr lang="en-GB" sz="1100" dirty="0">
                <a:solidFill>
                  <a:srgbClr val="1B458F"/>
                </a:solidFill>
              </a:rPr>
              <a:t> </a:t>
            </a:r>
          </a:p>
          <a:p>
            <a:pPr marL="696595" lvl="1" indent="-239395">
              <a:buClr>
                <a:srgbClr val="0D0D0D"/>
              </a:buClr>
              <a:buSzPts val="1020"/>
            </a:pPr>
            <a:r>
              <a:rPr lang="en-GB" sz="1100" dirty="0">
                <a:solidFill>
                  <a:srgbClr val="0D0D0D"/>
                </a:solidFill>
              </a:rPr>
              <a:t>Viz</a:t>
            </a:r>
            <a:r>
              <a:rPr lang="en-GB" sz="1100" dirty="0">
                <a:solidFill>
                  <a:srgbClr val="1B458F"/>
                </a:solidFill>
              </a:rPr>
              <a:t>: </a:t>
            </a:r>
            <a:r>
              <a:rPr lang="en-GB" sz="1100" dirty="0">
                <a:solidFill>
                  <a:srgbClr val="1B458F"/>
                </a:solidFill>
                <a:hlinkClick r:id="rId15">
                  <a:extLst>
                    <a:ext uri="{A12FA001-AC4F-418D-AE19-62706E023703}">
                      <ahyp:hlinkClr xmlns:ahyp="http://schemas.microsoft.com/office/drawing/2018/hyperlinkcolor" val="tx"/>
                    </a:ext>
                  </a:extLst>
                </a:hlinkClick>
              </a:rPr>
              <a:t>github.com/eddwebster/watford/blob/main/scripts/second_spectrum/Second_Spectrum_Viz.py</a:t>
            </a:r>
            <a:r>
              <a:rPr lang="en-GB" sz="1100" dirty="0">
                <a:solidFill>
                  <a:srgbClr val="1B458F"/>
                </a:solidFill>
              </a:rPr>
              <a:t> </a:t>
            </a:r>
          </a:p>
          <a:p>
            <a:pPr marL="696595" lvl="1" indent="-239395">
              <a:buClr>
                <a:srgbClr val="0D0D0D"/>
              </a:buClr>
              <a:buSzPts val="1020"/>
            </a:pPr>
            <a:r>
              <a:rPr lang="en-GB" sz="1100" dirty="0">
                <a:solidFill>
                  <a:srgbClr val="0D0D0D"/>
                </a:solidFill>
              </a:rPr>
              <a:t>Pitch Control: </a:t>
            </a:r>
            <a:r>
              <a:rPr lang="en-GB" sz="1100" dirty="0">
                <a:solidFill>
                  <a:srgbClr val="1B458F"/>
                </a:solidFill>
                <a:hlinkClick r:id="rId16">
                  <a:extLst>
                    <a:ext uri="{A12FA001-AC4F-418D-AE19-62706E023703}">
                      <ahyp:hlinkClr xmlns:ahyp="http://schemas.microsoft.com/office/drawing/2018/hyperlinkcolor" val="tx"/>
                    </a:ext>
                  </a:extLst>
                </a:hlinkClick>
              </a:rPr>
              <a:t>github.com/eddwebster/watford/blob/main/scripts/second_spectrum/Second_Spectrum_PitchControl.py</a:t>
            </a:r>
            <a:endParaRPr lang="en-GB" sz="1100" dirty="0">
              <a:solidFill>
                <a:srgbClr val="1B458F"/>
              </a:solidFill>
            </a:endParaRPr>
          </a:p>
        </p:txBody>
      </p:sp>
      <p:sp>
        <p:nvSpPr>
          <p:cNvPr id="28629" name="Google Shape;28629;p10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44</a:t>
            </a:fld>
            <a:endParaRPr/>
          </a:p>
        </p:txBody>
      </p:sp>
      <p:sp>
        <p:nvSpPr>
          <p:cNvPr id="28630" name="Google Shape;28630;p10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All the notebooks and code behind the scenes that was written to create this analysis</a:t>
            </a:r>
            <a:endParaRPr dirty="0"/>
          </a:p>
        </p:txBody>
      </p:sp>
      <p:sp>
        <p:nvSpPr>
          <p:cNvPr id="28631" name="Google Shape;28631;p10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Code</a:t>
            </a:r>
            <a:endParaRPr dirty="0"/>
          </a:p>
        </p:txBody>
      </p:sp>
      <p:sp>
        <p:nvSpPr>
          <p:cNvPr id="6" name="Google Shape;26913;p30">
            <a:hlinkClick r:id="rId17" action="ppaction://hlinksldjump"/>
            <a:extLst>
              <a:ext uri="{FF2B5EF4-FFF2-40B4-BE49-F238E27FC236}">
                <a16:creationId xmlns:a16="http://schemas.microsoft.com/office/drawing/2014/main" id="{3D03D834-4665-9446-9388-02EA7496D977}"/>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7" name="Google Shape;27038;p37">
            <a:hlinkClick r:id="rId18" action="ppaction://hlinksldjump"/>
            <a:extLst>
              <a:ext uri="{FF2B5EF4-FFF2-40B4-BE49-F238E27FC236}">
                <a16:creationId xmlns:a16="http://schemas.microsoft.com/office/drawing/2014/main" id="{4D143A21-358A-894E-954C-3190F88E5FAC}"/>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8" name="Google Shape;27039;p37">
            <a:hlinkClick r:id="rId19" action="ppaction://hlinksldjump"/>
            <a:extLst>
              <a:ext uri="{FF2B5EF4-FFF2-40B4-BE49-F238E27FC236}">
                <a16:creationId xmlns:a16="http://schemas.microsoft.com/office/drawing/2014/main" id="{DCBF10F2-B3FB-8A45-98F2-30060E3C39DE}"/>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9" name="Google Shape;27040;p37">
            <a:hlinkClick r:id="rId20" action="ppaction://hlinksldjump"/>
            <a:extLst>
              <a:ext uri="{FF2B5EF4-FFF2-40B4-BE49-F238E27FC236}">
                <a16:creationId xmlns:a16="http://schemas.microsoft.com/office/drawing/2014/main" id="{FA38835A-61DE-0B4E-AA54-ADFCD97487A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0" name="Google Shape;27042;p37">
            <a:hlinkClick r:id="rId21" action="ppaction://hlinksldjump"/>
            <a:extLst>
              <a:ext uri="{FF2B5EF4-FFF2-40B4-BE49-F238E27FC236}">
                <a16:creationId xmlns:a16="http://schemas.microsoft.com/office/drawing/2014/main" id="{3569411F-B964-F84D-A0B3-61B22FF62B3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1" name="Google Shape;27043;p37">
            <a:hlinkClick r:id="rId22" action="ppaction://hlinksldjump"/>
            <a:extLst>
              <a:ext uri="{FF2B5EF4-FFF2-40B4-BE49-F238E27FC236}">
                <a16:creationId xmlns:a16="http://schemas.microsoft.com/office/drawing/2014/main" id="{1DA427C2-88CC-0540-BBB4-E0663F4D34F1}"/>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2" name="Google Shape;27039;p37">
            <a:hlinkClick r:id="rId23" action="ppaction://hlinksldjump"/>
            <a:extLst>
              <a:ext uri="{FF2B5EF4-FFF2-40B4-BE49-F238E27FC236}">
                <a16:creationId xmlns:a16="http://schemas.microsoft.com/office/drawing/2014/main" id="{BDF911BF-95E1-8245-837D-3C7F1B2EA72B}"/>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3" name="Google Shape;27041;p37">
            <a:hlinkClick r:id="rId24" action="ppaction://hlinksldjump"/>
            <a:extLst>
              <a:ext uri="{FF2B5EF4-FFF2-40B4-BE49-F238E27FC236}">
                <a16:creationId xmlns:a16="http://schemas.microsoft.com/office/drawing/2014/main" id="{4080F000-B902-1448-B193-174FAF1495A8}"/>
              </a:ext>
            </a:extLst>
          </p:cNvPr>
          <p:cNvSpPr>
            <a:spLocks/>
          </p:cNvSpPr>
          <p:nvPr/>
        </p:nvSpPr>
        <p:spPr>
          <a:xfrm>
            <a:off x="3217226" y="6302199"/>
            <a:ext cx="622800" cy="4104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236159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27"/>
        <p:cNvGrpSpPr/>
        <p:nvPr/>
      </p:nvGrpSpPr>
      <p:grpSpPr>
        <a:xfrm>
          <a:off x="0" y="0"/>
          <a:ext cx="0" cy="0"/>
          <a:chOff x="0" y="0"/>
          <a:chExt cx="0" cy="0"/>
        </a:xfrm>
      </p:grpSpPr>
      <p:sp>
        <p:nvSpPr>
          <p:cNvPr id="28628" name="Google Shape;28628;p109"/>
          <p:cNvSpPr txBox="1">
            <a:spLocks noGrp="1"/>
          </p:cNvSpPr>
          <p:nvPr>
            <p:ph type="body" idx="1"/>
          </p:nvPr>
        </p:nvSpPr>
        <p:spPr>
          <a:xfrm>
            <a:off x="394864" y="1257730"/>
            <a:ext cx="11409787" cy="4843918"/>
          </a:xfrm>
          <a:prstGeom prst="rect">
            <a:avLst/>
          </a:prstGeom>
          <a:noFill/>
          <a:ln>
            <a:noFill/>
          </a:ln>
        </p:spPr>
        <p:txBody>
          <a:bodyPr spcFirstLastPara="1" wrap="square" lIns="0" tIns="0" rIns="0" bIns="0" anchor="t" anchorCtr="0">
            <a:noAutofit/>
          </a:bodyPr>
          <a:lstStyle/>
          <a:p>
            <a:pPr marL="0" indent="0">
              <a:buClr>
                <a:srgbClr val="0D0D0D"/>
              </a:buClr>
              <a:buSzPts val="1020"/>
              <a:buNone/>
            </a:pPr>
            <a:r>
              <a:rPr lang="en-GB" sz="1100" b="1" dirty="0">
                <a:solidFill>
                  <a:srgbClr val="0D0D0D"/>
                </a:solidFill>
              </a:rPr>
              <a:t>Crystal Palace Opposition Analysis:</a:t>
            </a:r>
          </a:p>
          <a:p>
            <a:pPr marL="239395" indent="-239395">
              <a:buClr>
                <a:srgbClr val="0D0D0D"/>
              </a:buClr>
              <a:buSzPts val="1020"/>
            </a:pPr>
            <a:r>
              <a:rPr lang="en-GB" sz="1100" dirty="0">
                <a:solidFill>
                  <a:srgbClr val="0D0D0D"/>
                </a:solidFill>
              </a:rPr>
              <a:t>Form Guide: </a:t>
            </a:r>
            <a:r>
              <a:rPr lang="en-GB" sz="1100" dirty="0">
                <a:solidFill>
                  <a:srgbClr val="1B458F"/>
                </a:solidFill>
                <a:hlinkClick r:id="rId3">
                  <a:extLst>
                    <a:ext uri="{A12FA001-AC4F-418D-AE19-62706E023703}">
                      <ahyp:hlinkClr xmlns:ahyp="http://schemas.microsoft.com/office/drawing/2018/hyperlinkcolor" val="tx"/>
                    </a:ext>
                  </a:extLst>
                </a:hlinkClick>
              </a:rPr>
              <a:t>public.tableau.com/app/profile/edd.webster/viz/EddWebsterWatfordF_C_-CrystalPalaceAnalysisandDashboard/FormGuideDashboard</a:t>
            </a:r>
            <a:r>
              <a:rPr lang="en-GB" sz="1100" dirty="0">
                <a:solidFill>
                  <a:srgbClr val="1B458F"/>
                </a:solidFill>
              </a:rPr>
              <a:t> </a:t>
            </a:r>
          </a:p>
          <a:p>
            <a:pPr marL="239395" indent="-239395">
              <a:buClr>
                <a:srgbClr val="0D0D0D"/>
              </a:buClr>
              <a:buSzPts val="1020"/>
            </a:pPr>
            <a:r>
              <a:rPr lang="en-GB" sz="1100" dirty="0">
                <a:solidFill>
                  <a:srgbClr val="0D0D0D"/>
                </a:solidFill>
              </a:rPr>
              <a:t>Squad List: </a:t>
            </a:r>
            <a:r>
              <a:rPr lang="en-GB" sz="1100" dirty="0">
                <a:solidFill>
                  <a:srgbClr val="1B458F"/>
                </a:solidFill>
                <a:hlinkClick r:id="rId4">
                  <a:extLst>
                    <a:ext uri="{A12FA001-AC4F-418D-AE19-62706E023703}">
                      <ahyp:hlinkClr xmlns:ahyp="http://schemas.microsoft.com/office/drawing/2018/hyperlinkcolor" val="tx"/>
                    </a:ext>
                  </a:extLst>
                </a:hlinkClick>
              </a:rPr>
              <a:t>public.tableau.com/app/profile/edd.webster/viz/EddWebsterWatfordF_C_-CrystalPalaceAnalysisandDashboard/SquadListDashboard</a:t>
            </a:r>
            <a:r>
              <a:rPr lang="en-GB" sz="1100" dirty="0">
                <a:solidFill>
                  <a:srgbClr val="1B458F"/>
                </a:solidFill>
              </a:rPr>
              <a:t> </a:t>
            </a:r>
          </a:p>
          <a:p>
            <a:pPr marL="239395" indent="-239395">
              <a:buClr>
                <a:srgbClr val="0D0D0D"/>
              </a:buClr>
              <a:buSzPts val="1020"/>
            </a:pPr>
            <a:r>
              <a:rPr lang="en-GB" sz="1100" dirty="0">
                <a:solidFill>
                  <a:srgbClr val="0D0D0D"/>
                </a:solidFill>
              </a:rPr>
              <a:t>xG Analysis Dashboard: </a:t>
            </a:r>
            <a:r>
              <a:rPr lang="en-GB" sz="1100" dirty="0">
                <a:solidFill>
                  <a:srgbClr val="1B458F"/>
                </a:solidFill>
                <a:hlinkClick r:id="rId5">
                  <a:extLst>
                    <a:ext uri="{A12FA001-AC4F-418D-AE19-62706E023703}">
                      <ahyp:hlinkClr xmlns:ahyp="http://schemas.microsoft.com/office/drawing/2018/hyperlinkcolor" val="tx"/>
                    </a:ext>
                  </a:extLst>
                </a:hlinkClick>
              </a:rPr>
              <a:t>public.tableau.com/app/profile/edd.webster/viz/EddWebsterWatfordF_C_-CrystalPalaceAnalysisandDashboard/xGAnalysisDashboard</a:t>
            </a:r>
            <a:endParaRPr lang="en-GB" sz="1100" dirty="0">
              <a:solidFill>
                <a:srgbClr val="1B458F"/>
              </a:solidFill>
            </a:endParaRPr>
          </a:p>
          <a:p>
            <a:pPr marL="239395" indent="-239395">
              <a:buClr>
                <a:srgbClr val="0D0D0D"/>
              </a:buClr>
              <a:buSzPts val="1020"/>
            </a:pPr>
            <a:r>
              <a:rPr lang="en-GB" sz="1100" dirty="0">
                <a:solidFill>
                  <a:srgbClr val="0D0D0D"/>
                </a:solidFill>
              </a:rPr>
              <a:t>Player Chance Creation Analysis: </a:t>
            </a:r>
            <a:r>
              <a:rPr lang="en-GB" sz="1100" dirty="0">
                <a:solidFill>
                  <a:srgbClr val="1B458F"/>
                </a:solidFill>
                <a:hlinkClick r:id="rId6">
                  <a:extLst>
                    <a:ext uri="{A12FA001-AC4F-418D-AE19-62706E023703}">
                      <ahyp:hlinkClr xmlns:ahyp="http://schemas.microsoft.com/office/drawing/2018/hyperlinkcolor" val="tx"/>
                    </a:ext>
                  </a:extLst>
                </a:hlinkClick>
              </a:rPr>
              <a:t>public.tableau.com/app/profile/edd.webster/viz/EddWebsterWatfordF_C_-CrystalPalaceAnalysisandDashboard/PlayerChanceCreationAnalysisDashboard</a:t>
            </a:r>
            <a:endParaRPr lang="en-GB" sz="1100" dirty="0">
              <a:solidFill>
                <a:srgbClr val="1B458F"/>
              </a:solidFill>
            </a:endParaRPr>
          </a:p>
          <a:p>
            <a:pPr marL="239395" indent="-239395">
              <a:buClr>
                <a:srgbClr val="0D0D0D"/>
              </a:buClr>
              <a:buSzPts val="1020"/>
            </a:pPr>
            <a:r>
              <a:rPr lang="en-GB" sz="1100" dirty="0">
                <a:solidFill>
                  <a:srgbClr val="0D0D0D"/>
                </a:solidFill>
              </a:rPr>
              <a:t>Team Chance Creation Analysis: </a:t>
            </a:r>
            <a:r>
              <a:rPr lang="en-GB" sz="1100" dirty="0">
                <a:solidFill>
                  <a:srgbClr val="1B458F"/>
                </a:solidFill>
                <a:hlinkClick r:id="rId7">
                  <a:extLst>
                    <a:ext uri="{A12FA001-AC4F-418D-AE19-62706E023703}">
                      <ahyp:hlinkClr xmlns:ahyp="http://schemas.microsoft.com/office/drawing/2018/hyperlinkcolor" val="tx"/>
                    </a:ext>
                  </a:extLst>
                </a:hlinkClick>
              </a:rPr>
              <a:t>public.tableau.com/app/profile/edd.webster/viz/EddWebsterWatfordF_C_-CrystalPalaceAnalysisandDashboard/TeamChanceCreationAnalysisDashboard</a:t>
            </a:r>
            <a:endParaRPr lang="en-GB" sz="1100" dirty="0">
              <a:solidFill>
                <a:srgbClr val="1B458F"/>
              </a:solidFill>
            </a:endParaRPr>
          </a:p>
          <a:p>
            <a:pPr marL="239395" indent="-239395">
              <a:buClr>
                <a:srgbClr val="0D0D0D"/>
              </a:buClr>
              <a:buSzPts val="1020"/>
            </a:pPr>
            <a:r>
              <a:rPr lang="en-GB" sz="1100" dirty="0">
                <a:solidFill>
                  <a:srgbClr val="0D0D0D"/>
                </a:solidFill>
              </a:rPr>
              <a:t>Average Player Position: </a:t>
            </a:r>
            <a:r>
              <a:rPr lang="en-GB" sz="1100" dirty="0">
                <a:solidFill>
                  <a:srgbClr val="1B458F"/>
                </a:solidFill>
                <a:hlinkClick r:id="rId8">
                  <a:extLst>
                    <a:ext uri="{A12FA001-AC4F-418D-AE19-62706E023703}">
                      <ahyp:hlinkClr xmlns:ahyp="http://schemas.microsoft.com/office/drawing/2018/hyperlinkcolor" val="tx"/>
                    </a:ext>
                  </a:extLst>
                </a:hlinkClick>
              </a:rPr>
              <a:t>public.tableau.com/app/profile/edd.webster/viz/EddWebsterWatfordF_C_-CrystalPalaceAnalysisandDashboard/AveragePlayerPositionDashboard</a:t>
            </a:r>
            <a:r>
              <a:rPr lang="en-GB" sz="1100" dirty="0">
                <a:solidFill>
                  <a:srgbClr val="1B458F"/>
                </a:solidFill>
              </a:rPr>
              <a:t> </a:t>
            </a:r>
          </a:p>
          <a:p>
            <a:pPr marL="239395" indent="-239395">
              <a:buClr>
                <a:srgbClr val="0D0D0D"/>
              </a:buClr>
              <a:buSzPts val="1020"/>
            </a:pPr>
            <a:r>
              <a:rPr lang="en-GB" sz="1100" dirty="0">
                <a:solidFill>
                  <a:srgbClr val="0D0D0D"/>
                </a:solidFill>
              </a:rPr>
              <a:t>xT Analysis: </a:t>
            </a:r>
            <a:r>
              <a:rPr lang="en-GB" sz="1100" dirty="0">
                <a:solidFill>
                  <a:srgbClr val="1B458F"/>
                </a:solidFill>
                <a:hlinkClick r:id="rId9">
                  <a:extLst>
                    <a:ext uri="{A12FA001-AC4F-418D-AE19-62706E023703}">
                      <ahyp:hlinkClr xmlns:ahyp="http://schemas.microsoft.com/office/drawing/2018/hyperlinkcolor" val="tx"/>
                    </a:ext>
                  </a:extLst>
                </a:hlinkClick>
              </a:rPr>
              <a:t>public.tableau.com/app/profile/edd.webster/viz/EddWebsterWatfordF_C_-CrystalPalaceAnalysisandDashboard/xTAnalysisDashboard</a:t>
            </a:r>
            <a:endParaRPr lang="en-GB" sz="1100" dirty="0">
              <a:solidFill>
                <a:srgbClr val="1B458F"/>
              </a:solidFill>
            </a:endParaRPr>
          </a:p>
          <a:p>
            <a:pPr marL="239395" indent="-239395">
              <a:buClr>
                <a:srgbClr val="0D0D0D"/>
              </a:buClr>
              <a:buSzPts val="1020"/>
            </a:pPr>
            <a:r>
              <a:rPr lang="en-GB" sz="1100" dirty="0">
                <a:solidFill>
                  <a:srgbClr val="0D0D0D"/>
                </a:solidFill>
              </a:rPr>
              <a:t>Touch Heat Map: </a:t>
            </a:r>
            <a:r>
              <a:rPr lang="en-GB" sz="1100" dirty="0">
                <a:solidFill>
                  <a:srgbClr val="1B458F"/>
                </a:solidFill>
                <a:hlinkClick r:id="rId10">
                  <a:extLst>
                    <a:ext uri="{A12FA001-AC4F-418D-AE19-62706E023703}">
                      <ahyp:hlinkClr xmlns:ahyp="http://schemas.microsoft.com/office/drawing/2018/hyperlinkcolor" val="tx"/>
                    </a:ext>
                  </a:extLst>
                </a:hlinkClick>
              </a:rPr>
              <a:t>public.tableau.com/app/profile/edd.webster/viz/EddWebsterWatfordF_C_-CrystalPalaceAnalysisandDashboard/TouchMapDashboard</a:t>
            </a:r>
            <a:endParaRPr lang="en-GB" sz="1100" dirty="0">
              <a:solidFill>
                <a:srgbClr val="1B458F"/>
              </a:solidFill>
            </a:endParaRPr>
          </a:p>
          <a:p>
            <a:pPr marL="239395" indent="-239395">
              <a:buClr>
                <a:srgbClr val="0D0D0D"/>
              </a:buClr>
              <a:buSzPts val="1020"/>
            </a:pPr>
            <a:r>
              <a:rPr lang="en-GB" sz="1100" dirty="0">
                <a:solidFill>
                  <a:srgbClr val="0D0D0D"/>
                </a:solidFill>
              </a:rPr>
              <a:t>Passing Network: </a:t>
            </a:r>
            <a:r>
              <a:rPr lang="en-GB" sz="1100" dirty="0">
                <a:solidFill>
                  <a:srgbClr val="1B458F"/>
                </a:solidFill>
                <a:hlinkClick r:id="rId11">
                  <a:extLst>
                    <a:ext uri="{A12FA001-AC4F-418D-AE19-62706E023703}">
                      <ahyp:hlinkClr xmlns:ahyp="http://schemas.microsoft.com/office/drawing/2018/hyperlinkcolor" val="tx"/>
                    </a:ext>
                  </a:extLst>
                </a:hlinkClick>
              </a:rPr>
              <a:t>public.tableau.com/app/profile/edd.webster/viz/EddWebsterWatfordF_C_-CrystalPalaceAnalysisandDashboard/PassingNetworkDashboard</a:t>
            </a:r>
            <a:endParaRPr lang="en-GB" sz="1100" dirty="0">
              <a:solidFill>
                <a:srgbClr val="1B458F"/>
              </a:solidFill>
            </a:endParaRPr>
          </a:p>
          <a:p>
            <a:pPr marL="239395" indent="-239395">
              <a:buClr>
                <a:srgbClr val="0D0D0D"/>
              </a:buClr>
              <a:buSzPts val="1020"/>
            </a:pPr>
            <a:r>
              <a:rPr lang="en-GB" sz="1100" dirty="0">
                <a:solidFill>
                  <a:srgbClr val="0D0D0D"/>
                </a:solidFill>
              </a:rPr>
              <a:t>Passing Analysis: </a:t>
            </a:r>
            <a:r>
              <a:rPr lang="en-GB" sz="1100" dirty="0">
                <a:solidFill>
                  <a:srgbClr val="1B458F"/>
                </a:solidFill>
                <a:hlinkClick r:id="rId12">
                  <a:extLst>
                    <a:ext uri="{A12FA001-AC4F-418D-AE19-62706E023703}">
                      <ahyp:hlinkClr xmlns:ahyp="http://schemas.microsoft.com/office/drawing/2018/hyperlinkcolor" val="tx"/>
                    </a:ext>
                  </a:extLst>
                </a:hlinkClick>
              </a:rPr>
              <a:t>public.tableau.com/app/profile/edd.webster/viz/EddWebsterWatfordF_C_-CrystalPalaceAnalysisandDashboard/PassingAnalysisDashboard</a:t>
            </a:r>
            <a:r>
              <a:rPr lang="en-GB" sz="1100" dirty="0">
                <a:solidFill>
                  <a:srgbClr val="1B458F"/>
                </a:solidFill>
              </a:rPr>
              <a:t> </a:t>
            </a:r>
          </a:p>
          <a:p>
            <a:pPr marL="239395" indent="-239395">
              <a:buClr>
                <a:srgbClr val="0D0D0D"/>
              </a:buClr>
              <a:buSzPts val="1020"/>
            </a:pPr>
            <a:r>
              <a:rPr lang="en-GB" sz="1100" dirty="0">
                <a:solidFill>
                  <a:srgbClr val="0D0D0D"/>
                </a:solidFill>
              </a:rPr>
              <a:t>Formation Analysis: </a:t>
            </a:r>
            <a:r>
              <a:rPr lang="en-GB" sz="1100" dirty="0">
                <a:solidFill>
                  <a:srgbClr val="1B458F"/>
                </a:solidFill>
                <a:hlinkClick r:id="rId13">
                  <a:extLst>
                    <a:ext uri="{A12FA001-AC4F-418D-AE19-62706E023703}">
                      <ahyp:hlinkClr xmlns:ahyp="http://schemas.microsoft.com/office/drawing/2018/hyperlinkcolor" val="tx"/>
                    </a:ext>
                  </a:extLst>
                </a:hlinkClick>
              </a:rPr>
              <a:t>public.tableau.com/app/profile/edd.webster/viz/EddWebsterWatfordF_C_-CrystalPalaceAnalysisandDashboard/FormationAnalysisDashboard</a:t>
            </a:r>
            <a:r>
              <a:rPr lang="en-GB" sz="1100" dirty="0">
                <a:solidFill>
                  <a:srgbClr val="1B458F"/>
                </a:solidFill>
              </a:rPr>
              <a:t> </a:t>
            </a:r>
          </a:p>
          <a:p>
            <a:pPr marL="239395" indent="-239395">
              <a:buClr>
                <a:srgbClr val="0D0D0D"/>
              </a:buClr>
              <a:buSzPts val="1020"/>
            </a:pPr>
            <a:r>
              <a:rPr lang="en-GB" sz="1100" dirty="0">
                <a:solidFill>
                  <a:srgbClr val="0D0D0D"/>
                </a:solidFill>
              </a:rPr>
              <a:t>Physical Reports</a:t>
            </a:r>
          </a:p>
          <a:p>
            <a:pPr marL="696595" lvl="1" indent="-239395">
              <a:buClr>
                <a:srgbClr val="0D0D0D"/>
              </a:buClr>
              <a:buSzPts val="1020"/>
            </a:pPr>
            <a:r>
              <a:rPr lang="en-GB" sz="1100" dirty="0">
                <a:solidFill>
                  <a:srgbClr val="0D0D0D"/>
                </a:solidFill>
              </a:rPr>
              <a:t>Total Distance: </a:t>
            </a:r>
            <a:r>
              <a:rPr lang="en-GB" sz="1100" dirty="0">
                <a:solidFill>
                  <a:srgbClr val="1B458F"/>
                </a:solidFill>
                <a:hlinkClick r:id="rId14">
                  <a:extLst>
                    <a:ext uri="{A12FA001-AC4F-418D-AE19-62706E023703}">
                      <ahyp:hlinkClr xmlns:ahyp="http://schemas.microsoft.com/office/drawing/2018/hyperlinkcolor" val="tx"/>
                    </a:ext>
                  </a:extLst>
                </a:hlinkClick>
              </a:rPr>
              <a:t>public.tableau.com/app/profile/edd.webster/viz/EddWebsterWatfordF_C_-CrystalPalaceAnalysisandDashboard/PhysicalReportTotalDistanceDashboard</a:t>
            </a:r>
            <a:r>
              <a:rPr lang="en-GB" sz="1100" dirty="0">
                <a:solidFill>
                  <a:srgbClr val="1B458F"/>
                </a:solidFill>
              </a:rPr>
              <a:t> </a:t>
            </a:r>
          </a:p>
          <a:p>
            <a:pPr marL="696595" lvl="1" indent="-239395">
              <a:buClr>
                <a:srgbClr val="0D0D0D"/>
              </a:buClr>
              <a:buSzPts val="1020"/>
            </a:pPr>
            <a:r>
              <a:rPr lang="en-GB" sz="1100" dirty="0">
                <a:solidFill>
                  <a:srgbClr val="0D0D0D"/>
                </a:solidFill>
              </a:rPr>
              <a:t>Run Types: </a:t>
            </a:r>
            <a:r>
              <a:rPr lang="en-GB" sz="1100" dirty="0">
                <a:solidFill>
                  <a:srgbClr val="1B458F"/>
                </a:solidFill>
                <a:hlinkClick r:id="rId15">
                  <a:extLst>
                    <a:ext uri="{A12FA001-AC4F-418D-AE19-62706E023703}">
                      <ahyp:hlinkClr xmlns:ahyp="http://schemas.microsoft.com/office/drawing/2018/hyperlinkcolor" val="tx"/>
                    </a:ext>
                  </a:extLst>
                </a:hlinkClick>
              </a:rPr>
              <a:t>public.tableau.com/app/profile/edd.webster/viz/EddWebsterWatfordF_C_-CrystalPalaceAnalysisandDashboard/PhysicalReportRunTypesDashboard</a:t>
            </a:r>
            <a:r>
              <a:rPr lang="en-GB" sz="1100" dirty="0">
                <a:solidFill>
                  <a:srgbClr val="1B458F"/>
                </a:solidFill>
              </a:rPr>
              <a:t> </a:t>
            </a:r>
          </a:p>
          <a:p>
            <a:pPr marL="696595" lvl="1" indent="-239395">
              <a:buClr>
                <a:srgbClr val="0D0D0D"/>
              </a:buClr>
              <a:buSzPts val="1020"/>
            </a:pPr>
            <a:r>
              <a:rPr lang="en-GB" sz="1100" dirty="0">
                <a:solidFill>
                  <a:srgbClr val="0D0D0D"/>
                </a:solidFill>
              </a:rPr>
              <a:t>Run Types per Minute: </a:t>
            </a:r>
            <a:r>
              <a:rPr lang="en-GB" sz="1100" dirty="0">
                <a:solidFill>
                  <a:srgbClr val="1B458F"/>
                </a:solidFill>
                <a:hlinkClick r:id="rId16">
                  <a:extLst>
                    <a:ext uri="{A12FA001-AC4F-418D-AE19-62706E023703}">
                      <ahyp:hlinkClr xmlns:ahyp="http://schemas.microsoft.com/office/drawing/2018/hyperlinkcolor" val="tx"/>
                    </a:ext>
                  </a:extLst>
                </a:hlinkClick>
              </a:rPr>
              <a:t>public.tableau.com/app/profile/edd.webster/viz/EddWebsterWatfordF_C_-CrystalPalaceAnalysisandDashboard/PhysicalReportRunTypesPerMinuteDashboard</a:t>
            </a:r>
            <a:r>
              <a:rPr lang="en-GB" sz="1100" dirty="0">
                <a:solidFill>
                  <a:srgbClr val="1B458F"/>
                </a:solidFill>
              </a:rPr>
              <a:t> </a:t>
            </a:r>
          </a:p>
          <a:p>
            <a:pPr marL="696595" lvl="1" indent="-239395">
              <a:buClr>
                <a:srgbClr val="0D0D0D"/>
              </a:buClr>
              <a:buSzPts val="1020"/>
            </a:pPr>
            <a:r>
              <a:rPr lang="en-GB" sz="1100" dirty="0">
                <a:solidFill>
                  <a:srgbClr val="0D0D0D"/>
                </a:solidFill>
              </a:rPr>
              <a:t>Top Speed: </a:t>
            </a:r>
            <a:r>
              <a:rPr lang="en-GB" sz="1100" dirty="0">
                <a:solidFill>
                  <a:srgbClr val="1B458F"/>
                </a:solidFill>
                <a:hlinkClick r:id="rId17">
                  <a:extLst>
                    <a:ext uri="{A12FA001-AC4F-418D-AE19-62706E023703}">
                      <ahyp:hlinkClr xmlns:ahyp="http://schemas.microsoft.com/office/drawing/2018/hyperlinkcolor" val="tx"/>
                    </a:ext>
                  </a:extLst>
                </a:hlinkClick>
              </a:rPr>
              <a:t>public.tableau.com/app/profile/edd.webster/viz/EddWebsterWatfordF_C_-CrystalPalaceAnalysisandDashboard/PhysicalReportTopSpeedDashboard</a:t>
            </a:r>
            <a:r>
              <a:rPr lang="en-GB" sz="1100" dirty="0">
                <a:solidFill>
                  <a:srgbClr val="1B458F"/>
                </a:solidFill>
              </a:rPr>
              <a:t> </a:t>
            </a:r>
          </a:p>
          <a:p>
            <a:pPr marL="0" indent="0">
              <a:buClr>
                <a:srgbClr val="0D0D0D"/>
              </a:buClr>
              <a:buSzPts val="1020"/>
              <a:buNone/>
            </a:pPr>
            <a:endParaRPr lang="en-GB" sz="1100" b="1" dirty="0">
              <a:solidFill>
                <a:srgbClr val="0D0D0D"/>
              </a:solidFill>
            </a:endParaRPr>
          </a:p>
          <a:p>
            <a:pPr marL="0" indent="0">
              <a:buClr>
                <a:srgbClr val="0D0D0D"/>
              </a:buClr>
              <a:buSzPts val="1020"/>
              <a:buNone/>
            </a:pPr>
            <a:r>
              <a:rPr lang="en-GB" sz="1100" b="1" dirty="0">
                <a:solidFill>
                  <a:srgbClr val="0D0D0D"/>
                </a:solidFill>
              </a:rPr>
              <a:t>Physical Data Analysis:</a:t>
            </a:r>
          </a:p>
          <a:p>
            <a:pPr marL="239395" indent="-239395">
              <a:buClr>
                <a:srgbClr val="0D0D0D"/>
              </a:buClr>
              <a:buSzPts val="1020"/>
            </a:pPr>
            <a:r>
              <a:rPr lang="en-GB" sz="1100" dirty="0">
                <a:solidFill>
                  <a:srgbClr val="0D0D0D"/>
                </a:solidFill>
              </a:rPr>
              <a:t>Total Distance: </a:t>
            </a:r>
            <a:r>
              <a:rPr lang="en-GB" sz="1100" dirty="0">
                <a:solidFill>
                  <a:srgbClr val="1B458F"/>
                </a:solidFill>
                <a:hlinkClick r:id="rId18">
                  <a:extLst>
                    <a:ext uri="{A12FA001-AC4F-418D-AE19-62706E023703}">
                      <ahyp:hlinkClr xmlns:ahyp="http://schemas.microsoft.com/office/drawing/2018/hyperlinkcolor" val="tx"/>
                    </a:ext>
                  </a:extLst>
                </a:hlinkClick>
              </a:rPr>
              <a:t>public.tableau.com/app/profile/edd.webster/viz/EddWebsterWatfordF_C_-PhysicalDataAnalysisandDashboards/PhysicalDataAnalysisTotalDistanceDashboard</a:t>
            </a:r>
            <a:r>
              <a:rPr lang="en-GB" sz="1100" dirty="0">
                <a:solidFill>
                  <a:srgbClr val="1B458F"/>
                </a:solidFill>
              </a:rPr>
              <a:t> </a:t>
            </a:r>
          </a:p>
          <a:p>
            <a:pPr marL="239395" indent="-239395">
              <a:buClr>
                <a:srgbClr val="0D0D0D"/>
              </a:buClr>
              <a:buSzPts val="1020"/>
            </a:pPr>
            <a:r>
              <a:rPr lang="en-GB" sz="1100" dirty="0">
                <a:solidFill>
                  <a:srgbClr val="0D0D0D"/>
                </a:solidFill>
              </a:rPr>
              <a:t>Total Distance - Run Types: </a:t>
            </a:r>
            <a:r>
              <a:rPr lang="en-GB" sz="1100" dirty="0">
                <a:solidFill>
                  <a:srgbClr val="1B458F"/>
                </a:solidFill>
                <a:hlinkClick r:id="rId19">
                  <a:extLst>
                    <a:ext uri="{A12FA001-AC4F-418D-AE19-62706E023703}">
                      <ahyp:hlinkClr xmlns:ahyp="http://schemas.microsoft.com/office/drawing/2018/hyperlinkcolor" val="tx"/>
                    </a:ext>
                  </a:extLst>
                </a:hlinkClick>
              </a:rPr>
              <a:t>public.tableau.com/app/profile/edd.webster/viz/EddWebsterWatfordF_C_-PhysicalDataAnalysisandDashboards/PhysicalDataAnalysisRunTypesDashboard</a:t>
            </a:r>
            <a:endParaRPr lang="en-GB" sz="1100" dirty="0">
              <a:solidFill>
                <a:srgbClr val="1B458F"/>
              </a:solidFill>
            </a:endParaRPr>
          </a:p>
          <a:p>
            <a:pPr marL="239395" indent="-239395">
              <a:buClr>
                <a:srgbClr val="0D0D0D"/>
              </a:buClr>
              <a:buSzPts val="1020"/>
            </a:pPr>
            <a:r>
              <a:rPr lang="en-GB" sz="1100" dirty="0">
                <a:solidFill>
                  <a:srgbClr val="0D0D0D"/>
                </a:solidFill>
              </a:rPr>
              <a:t>Total Distance - Run Types per Minute: </a:t>
            </a:r>
            <a:r>
              <a:rPr lang="en-GB" sz="1100" dirty="0">
                <a:solidFill>
                  <a:srgbClr val="1B458F"/>
                </a:solidFill>
                <a:hlinkClick r:id="rId20">
                  <a:extLst>
                    <a:ext uri="{A12FA001-AC4F-418D-AE19-62706E023703}">
                      <ahyp:hlinkClr xmlns:ahyp="http://schemas.microsoft.com/office/drawing/2018/hyperlinkcolor" val="tx"/>
                    </a:ext>
                  </a:extLst>
                </a:hlinkClick>
              </a:rPr>
              <a:t>public.tableau.com/app/profile/edd.webster/viz/EddWebsterWatfordF_C_-PhysicalDataAnalysisandDashboards/PhysicalDataAnalysisRunTypesPerMinuteDashboard</a:t>
            </a:r>
            <a:endParaRPr lang="en-GB" sz="1100" dirty="0">
              <a:solidFill>
                <a:srgbClr val="1B458F"/>
              </a:solidFill>
            </a:endParaRPr>
          </a:p>
          <a:p>
            <a:pPr marL="239395" indent="-239395">
              <a:buClr>
                <a:srgbClr val="0D0D0D"/>
              </a:buClr>
              <a:buSzPts val="1020"/>
            </a:pPr>
            <a:r>
              <a:rPr lang="en-GB" sz="1100" dirty="0">
                <a:solidFill>
                  <a:srgbClr val="0D0D0D"/>
                </a:solidFill>
              </a:rPr>
              <a:t>Top Speed: </a:t>
            </a:r>
          </a:p>
          <a:p>
            <a:pPr marL="239395" indent="-239395">
              <a:buClr>
                <a:srgbClr val="0D0D0D"/>
              </a:buClr>
              <a:buSzPts val="1020"/>
            </a:pPr>
            <a:endParaRPr lang="en-GB" sz="1100" dirty="0">
              <a:solidFill>
                <a:srgbClr val="0D0D0D"/>
              </a:solidFill>
            </a:endParaRPr>
          </a:p>
        </p:txBody>
      </p:sp>
      <p:sp>
        <p:nvSpPr>
          <p:cNvPr id="28629" name="Google Shape;28629;p10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45</a:t>
            </a:fld>
            <a:endParaRPr/>
          </a:p>
        </p:txBody>
      </p:sp>
      <p:sp>
        <p:nvSpPr>
          <p:cNvPr id="28630" name="Google Shape;28630;p10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Links to each individual dashboard, that can also be downloaded two workbooks</a:t>
            </a:r>
            <a:endParaRPr dirty="0"/>
          </a:p>
        </p:txBody>
      </p:sp>
      <p:sp>
        <p:nvSpPr>
          <p:cNvPr id="28631" name="Google Shape;28631;p10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Dashboards</a:t>
            </a:r>
            <a:endParaRPr dirty="0"/>
          </a:p>
        </p:txBody>
      </p:sp>
      <p:sp>
        <p:nvSpPr>
          <p:cNvPr id="6" name="Google Shape;26913;p30">
            <a:hlinkClick r:id="rId21" action="ppaction://hlinksldjump"/>
            <a:extLst>
              <a:ext uri="{FF2B5EF4-FFF2-40B4-BE49-F238E27FC236}">
                <a16:creationId xmlns:a16="http://schemas.microsoft.com/office/drawing/2014/main" id="{3D03D834-4665-9446-9388-02EA7496D977}"/>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7" name="Google Shape;27038;p37">
            <a:hlinkClick r:id="rId22" action="ppaction://hlinksldjump"/>
            <a:extLst>
              <a:ext uri="{FF2B5EF4-FFF2-40B4-BE49-F238E27FC236}">
                <a16:creationId xmlns:a16="http://schemas.microsoft.com/office/drawing/2014/main" id="{4D143A21-358A-894E-954C-3190F88E5FAC}"/>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8" name="Google Shape;27039;p37">
            <a:hlinkClick r:id="rId23" action="ppaction://hlinksldjump"/>
            <a:extLst>
              <a:ext uri="{FF2B5EF4-FFF2-40B4-BE49-F238E27FC236}">
                <a16:creationId xmlns:a16="http://schemas.microsoft.com/office/drawing/2014/main" id="{DCBF10F2-B3FB-8A45-98F2-30060E3C39DE}"/>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9" name="Google Shape;27040;p37">
            <a:hlinkClick r:id="rId24" action="ppaction://hlinksldjump"/>
            <a:extLst>
              <a:ext uri="{FF2B5EF4-FFF2-40B4-BE49-F238E27FC236}">
                <a16:creationId xmlns:a16="http://schemas.microsoft.com/office/drawing/2014/main" id="{FA38835A-61DE-0B4E-AA54-ADFCD97487A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0" name="Google Shape;27042;p37">
            <a:hlinkClick r:id="rId25" action="ppaction://hlinksldjump"/>
            <a:extLst>
              <a:ext uri="{FF2B5EF4-FFF2-40B4-BE49-F238E27FC236}">
                <a16:creationId xmlns:a16="http://schemas.microsoft.com/office/drawing/2014/main" id="{3569411F-B964-F84D-A0B3-61B22FF62B3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1" name="Google Shape;27043;p37">
            <a:hlinkClick r:id="rId26" action="ppaction://hlinksldjump"/>
            <a:extLst>
              <a:ext uri="{FF2B5EF4-FFF2-40B4-BE49-F238E27FC236}">
                <a16:creationId xmlns:a16="http://schemas.microsoft.com/office/drawing/2014/main" id="{1DA427C2-88CC-0540-BBB4-E0663F4D34F1}"/>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2" name="Google Shape;27039;p37">
            <a:hlinkClick r:id="rId27" action="ppaction://hlinksldjump"/>
            <a:extLst>
              <a:ext uri="{FF2B5EF4-FFF2-40B4-BE49-F238E27FC236}">
                <a16:creationId xmlns:a16="http://schemas.microsoft.com/office/drawing/2014/main" id="{BDF911BF-95E1-8245-837D-3C7F1B2EA72B}"/>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3" name="Google Shape;27041;p37">
            <a:hlinkClick r:id="rId28" action="ppaction://hlinksldjump"/>
            <a:extLst>
              <a:ext uri="{FF2B5EF4-FFF2-40B4-BE49-F238E27FC236}">
                <a16:creationId xmlns:a16="http://schemas.microsoft.com/office/drawing/2014/main" id="{4080F000-B902-1448-B193-174FAF1495A8}"/>
              </a:ext>
            </a:extLst>
          </p:cNvPr>
          <p:cNvSpPr>
            <a:spLocks/>
          </p:cNvSpPr>
          <p:nvPr/>
        </p:nvSpPr>
        <p:spPr>
          <a:xfrm>
            <a:off x="3217226" y="6302199"/>
            <a:ext cx="622800" cy="41040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4102714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1210619"/>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5773275"/>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1970547"/>
            <a:ext cx="7575900" cy="1202400"/>
          </a:xfrm>
          <a:prstGeom prst="rect">
            <a:avLst/>
          </a:prstGeom>
          <a:noFill/>
          <a:ln>
            <a:noFill/>
          </a:ln>
        </p:spPr>
        <p:txBody>
          <a:bodyPr spcFirstLastPara="1" wrap="square" lIns="91425" tIns="45700" rIns="91425" bIns="45700" anchor="t" anchorCtr="0">
            <a:noAutofit/>
          </a:bodyPr>
          <a:lstStyle/>
          <a:p>
            <a:pPr lvl="0" algn="ctr">
              <a:lnSpc>
                <a:spcPct val="103466"/>
              </a:lnSpc>
              <a:buClr>
                <a:schemeClr val="lt1"/>
              </a:buClr>
              <a:buSzPts val="3866"/>
            </a:pPr>
            <a:r>
              <a:rPr lang="en-GB" sz="4500" b="1" dirty="0">
                <a:solidFill>
                  <a:schemeClr val="bg1"/>
                </a:solidFill>
              </a:rPr>
              <a:t>Further Work</a:t>
            </a:r>
            <a:endParaRPr lang="en-GB" sz="4500" dirty="0">
              <a:solidFill>
                <a:schemeClr val="bg1"/>
              </a:solidFill>
            </a:endParaRPr>
          </a:p>
        </p:txBody>
      </p:sp>
      <p:sp>
        <p:nvSpPr>
          <p:cNvPr id="6" name="Google Shape;26913;p30">
            <a:hlinkClick r:id="rId3" action="ppaction://hlinksldjump"/>
            <a:extLst>
              <a:ext uri="{FF2B5EF4-FFF2-40B4-BE49-F238E27FC236}">
                <a16:creationId xmlns:a16="http://schemas.microsoft.com/office/drawing/2014/main" id="{C09A6E0F-D721-AA48-8353-0474F8E0EBE0}"/>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7" name="Google Shape;27038;p37">
            <a:hlinkClick r:id="rId4" action="ppaction://hlinksldjump"/>
            <a:extLst>
              <a:ext uri="{FF2B5EF4-FFF2-40B4-BE49-F238E27FC236}">
                <a16:creationId xmlns:a16="http://schemas.microsoft.com/office/drawing/2014/main" id="{60D8B59D-89A2-804C-AA2E-3531498AA8AA}"/>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8" name="Google Shape;27039;p37">
            <a:hlinkClick r:id="rId5" action="ppaction://hlinksldjump"/>
            <a:extLst>
              <a:ext uri="{FF2B5EF4-FFF2-40B4-BE49-F238E27FC236}">
                <a16:creationId xmlns:a16="http://schemas.microsoft.com/office/drawing/2014/main" id="{BBECFA1B-3775-384C-8EBC-C2641CE7A605}"/>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9" name="Google Shape;27040;p37">
            <a:hlinkClick r:id="rId6" action="ppaction://hlinksldjump"/>
            <a:extLst>
              <a:ext uri="{FF2B5EF4-FFF2-40B4-BE49-F238E27FC236}">
                <a16:creationId xmlns:a16="http://schemas.microsoft.com/office/drawing/2014/main" id="{0D1BBE0D-74E9-DF44-9FC5-0BE740FE16B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0" name="Google Shape;27042;p37">
            <a:hlinkClick r:id="rId7" action="ppaction://hlinksldjump"/>
            <a:extLst>
              <a:ext uri="{FF2B5EF4-FFF2-40B4-BE49-F238E27FC236}">
                <a16:creationId xmlns:a16="http://schemas.microsoft.com/office/drawing/2014/main" id="{A764191D-9AEB-CD49-8C58-DACB5EAEA11D}"/>
              </a:ext>
            </a:extLst>
          </p:cNvPr>
          <p:cNvSpPr>
            <a:spLocks/>
          </p:cNvSpPr>
          <p:nvPr/>
        </p:nvSpPr>
        <p:spPr>
          <a:xfrm>
            <a:off x="394914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1" name="Google Shape;27043;p37">
            <a:hlinkClick r:id="rId8" action="ppaction://hlinksldjump"/>
            <a:extLst>
              <a:ext uri="{FF2B5EF4-FFF2-40B4-BE49-F238E27FC236}">
                <a16:creationId xmlns:a16="http://schemas.microsoft.com/office/drawing/2014/main" id="{86ADF6F4-EDED-894C-B5B9-3D4BDD225A17}"/>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2" name="Google Shape;27039;p37">
            <a:hlinkClick r:id="rId9" action="ppaction://hlinksldjump"/>
            <a:extLst>
              <a:ext uri="{FF2B5EF4-FFF2-40B4-BE49-F238E27FC236}">
                <a16:creationId xmlns:a16="http://schemas.microsoft.com/office/drawing/2014/main" id="{829F712B-7088-2145-AFD3-439874CB4F2F}"/>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0" action="ppaction://hlinksldjump"/>
            <a:extLst>
              <a:ext uri="{FF2B5EF4-FFF2-40B4-BE49-F238E27FC236}">
                <a16:creationId xmlns:a16="http://schemas.microsoft.com/office/drawing/2014/main" id="{0FC286FB-7835-D240-A7F6-30DA21E1E4FB}"/>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4" name="Picture 3">
            <a:hlinkClick r:id="rId11"/>
            <a:extLst>
              <a:ext uri="{FF2B5EF4-FFF2-40B4-BE49-F238E27FC236}">
                <a16:creationId xmlns:a16="http://schemas.microsoft.com/office/drawing/2014/main" id="{18854B40-7073-D644-9F7B-148E866C5930}"/>
              </a:ext>
            </a:extLst>
          </p:cNvPr>
          <p:cNvPicPr>
            <a:picLocks noChangeAspect="1"/>
          </p:cNvPicPr>
          <p:nvPr/>
        </p:nvPicPr>
        <p:blipFill>
          <a:blip r:embed="rId12"/>
          <a:stretch>
            <a:fillRect/>
          </a:stretch>
        </p:blipFill>
        <p:spPr>
          <a:xfrm>
            <a:off x="3575393" y="2934450"/>
            <a:ext cx="5041170" cy="2377137"/>
          </a:xfrm>
          <a:prstGeom prst="rect">
            <a:avLst/>
          </a:prstGeom>
        </p:spPr>
      </p:pic>
    </p:spTree>
    <p:extLst>
      <p:ext uri="{BB962C8B-B14F-4D97-AF65-F5344CB8AC3E}">
        <p14:creationId xmlns:p14="http://schemas.microsoft.com/office/powerpoint/2010/main" val="3861569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83"/>
        <p:cNvGrpSpPr/>
        <p:nvPr/>
      </p:nvGrpSpPr>
      <p:grpSpPr>
        <a:xfrm>
          <a:off x="0" y="0"/>
          <a:ext cx="0" cy="0"/>
          <a:chOff x="0" y="0"/>
          <a:chExt cx="0" cy="0"/>
        </a:xfrm>
      </p:grpSpPr>
      <p:sp>
        <p:nvSpPr>
          <p:cNvPr id="27384" name="Google Shape;27384;p51"/>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47</a:t>
            </a:fld>
            <a:endParaRPr/>
          </a:p>
        </p:txBody>
      </p:sp>
      <p:sp>
        <p:nvSpPr>
          <p:cNvPr id="27385" name="Google Shape;27385;p51"/>
          <p:cNvSpPr txBox="1">
            <a:spLocks noGrp="1"/>
          </p:cNvSpPr>
          <p:nvPr>
            <p:ph type="body" idx="2"/>
          </p:nvPr>
        </p:nvSpPr>
        <p:spPr>
          <a:xfrm>
            <a:off x="394864" y="575734"/>
            <a:ext cx="11557074" cy="3119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600"/>
              <a:buNone/>
            </a:pPr>
            <a:r>
              <a:rPr lang="en-GB" sz="1800" dirty="0"/>
              <a:t>A selection of reporting tools created in Tableau, to enable data-driven insight to all-levels of a club</a:t>
            </a:r>
            <a:endParaRPr sz="1800" dirty="0"/>
          </a:p>
        </p:txBody>
      </p:sp>
      <p:sp>
        <p:nvSpPr>
          <p:cNvPr id="27386" name="Google Shape;27386;p51"/>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Additional Football Analysis Projects 1/2</a:t>
            </a:r>
          </a:p>
        </p:txBody>
      </p:sp>
      <p:sp>
        <p:nvSpPr>
          <p:cNvPr id="27402" name="Google Shape;27402;p51"/>
          <p:cNvSpPr txBox="1"/>
          <p:nvPr/>
        </p:nvSpPr>
        <p:spPr>
          <a:xfrm>
            <a:off x="387350" y="5938448"/>
            <a:ext cx="11417400" cy="17881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7C7C81"/>
              </a:buClr>
              <a:buSzPts val="933"/>
              <a:buFont typeface="Arial"/>
              <a:buNone/>
            </a:pPr>
            <a:r>
              <a:rPr lang="en-GB" sz="900" b="0" i="0" dirty="0">
                <a:solidFill>
                  <a:srgbClr val="7C7C81"/>
                </a:solidFill>
                <a:latin typeface="Arial"/>
                <a:ea typeface="Arial"/>
                <a:cs typeface="Arial"/>
                <a:sym typeface="Arial"/>
              </a:rPr>
              <a:t>Tableau Public profile: </a:t>
            </a:r>
            <a:r>
              <a:rPr lang="en-GB" sz="900" b="0" i="0" u="sng" dirty="0">
                <a:solidFill>
                  <a:schemeClr val="hlink"/>
                </a:solidFill>
                <a:latin typeface="Arial"/>
                <a:ea typeface="Arial"/>
                <a:cs typeface="Arial"/>
                <a:sym typeface="Arial"/>
                <a:hlinkClick r:id="rId3"/>
              </a:rPr>
              <a:t>public.tableau.com/profile/edd.webster</a:t>
            </a:r>
            <a:r>
              <a:rPr lang="en-GB" sz="900" b="0" i="0" dirty="0">
                <a:solidFill>
                  <a:srgbClr val="7C7C81"/>
                </a:solidFill>
                <a:latin typeface="Arial"/>
                <a:ea typeface="Arial"/>
                <a:cs typeface="Arial"/>
                <a:sym typeface="Arial"/>
              </a:rPr>
              <a:t>. </a:t>
            </a:r>
            <a:endParaRPr sz="900" dirty="0"/>
          </a:p>
        </p:txBody>
      </p:sp>
      <p:pic>
        <p:nvPicPr>
          <p:cNvPr id="50" name="Picture 49">
            <a:hlinkClick r:id="rId4"/>
            <a:extLst>
              <a:ext uri="{FF2B5EF4-FFF2-40B4-BE49-F238E27FC236}">
                <a16:creationId xmlns:a16="http://schemas.microsoft.com/office/drawing/2014/main" id="{571B02A0-5242-2244-B4DB-6F7F135C4976}"/>
              </a:ext>
            </a:extLst>
          </p:cNvPr>
          <p:cNvPicPr>
            <a:picLocks noChangeAspect="1"/>
          </p:cNvPicPr>
          <p:nvPr/>
        </p:nvPicPr>
        <p:blipFill>
          <a:blip r:embed="rId5"/>
          <a:stretch>
            <a:fillRect/>
          </a:stretch>
        </p:blipFill>
        <p:spPr>
          <a:xfrm>
            <a:off x="9244849" y="3661916"/>
            <a:ext cx="2707090" cy="2257454"/>
          </a:xfrm>
          <a:prstGeom prst="rect">
            <a:avLst/>
          </a:prstGeom>
        </p:spPr>
      </p:pic>
      <p:pic>
        <p:nvPicPr>
          <p:cNvPr id="51" name="Picture 50">
            <a:hlinkClick r:id="rId6"/>
            <a:extLst>
              <a:ext uri="{FF2B5EF4-FFF2-40B4-BE49-F238E27FC236}">
                <a16:creationId xmlns:a16="http://schemas.microsoft.com/office/drawing/2014/main" id="{AC7F223F-CF69-5A4C-A62A-55F4EA13D9F2}"/>
              </a:ext>
            </a:extLst>
          </p:cNvPr>
          <p:cNvPicPr>
            <a:picLocks noChangeAspect="1"/>
          </p:cNvPicPr>
          <p:nvPr/>
        </p:nvPicPr>
        <p:blipFill>
          <a:blip r:embed="rId7"/>
          <a:stretch>
            <a:fillRect/>
          </a:stretch>
        </p:blipFill>
        <p:spPr>
          <a:xfrm>
            <a:off x="3330801" y="3661491"/>
            <a:ext cx="2763101" cy="2275079"/>
          </a:xfrm>
          <a:prstGeom prst="rect">
            <a:avLst/>
          </a:prstGeom>
        </p:spPr>
      </p:pic>
      <p:pic>
        <p:nvPicPr>
          <p:cNvPr id="52" name="Picture 51">
            <a:hlinkClick r:id="rId8"/>
            <a:extLst>
              <a:ext uri="{FF2B5EF4-FFF2-40B4-BE49-F238E27FC236}">
                <a16:creationId xmlns:a16="http://schemas.microsoft.com/office/drawing/2014/main" id="{9CBD10DA-8144-8F4A-B628-1819D7B3E3FF}"/>
              </a:ext>
            </a:extLst>
          </p:cNvPr>
          <p:cNvPicPr>
            <a:picLocks noChangeAspect="1"/>
          </p:cNvPicPr>
          <p:nvPr/>
        </p:nvPicPr>
        <p:blipFill>
          <a:blip r:embed="rId9"/>
          <a:stretch>
            <a:fillRect/>
          </a:stretch>
        </p:blipFill>
        <p:spPr>
          <a:xfrm>
            <a:off x="3335084" y="1220544"/>
            <a:ext cx="2767409" cy="2278626"/>
          </a:xfrm>
          <a:prstGeom prst="rect">
            <a:avLst/>
          </a:prstGeom>
        </p:spPr>
      </p:pic>
      <p:pic>
        <p:nvPicPr>
          <p:cNvPr id="54" name="Picture 53">
            <a:hlinkClick r:id="rId10"/>
            <a:extLst>
              <a:ext uri="{FF2B5EF4-FFF2-40B4-BE49-F238E27FC236}">
                <a16:creationId xmlns:a16="http://schemas.microsoft.com/office/drawing/2014/main" id="{67B57D71-C80A-7046-B3AC-C9EB5DC60DE9}"/>
              </a:ext>
            </a:extLst>
          </p:cNvPr>
          <p:cNvPicPr>
            <a:picLocks noChangeAspect="1"/>
          </p:cNvPicPr>
          <p:nvPr/>
        </p:nvPicPr>
        <p:blipFill>
          <a:blip r:embed="rId11"/>
          <a:stretch>
            <a:fillRect/>
          </a:stretch>
        </p:blipFill>
        <p:spPr>
          <a:xfrm>
            <a:off x="6265101" y="3661490"/>
            <a:ext cx="2777767" cy="2275079"/>
          </a:xfrm>
          <a:prstGeom prst="rect">
            <a:avLst/>
          </a:prstGeom>
        </p:spPr>
      </p:pic>
      <p:pic>
        <p:nvPicPr>
          <p:cNvPr id="55" name="Picture 54">
            <a:hlinkClick r:id="rId12"/>
            <a:extLst>
              <a:ext uri="{FF2B5EF4-FFF2-40B4-BE49-F238E27FC236}">
                <a16:creationId xmlns:a16="http://schemas.microsoft.com/office/drawing/2014/main" id="{9DD82861-F5C9-9F4E-8CDA-CA00F953F911}"/>
              </a:ext>
            </a:extLst>
          </p:cNvPr>
          <p:cNvPicPr>
            <a:picLocks noChangeAspect="1"/>
          </p:cNvPicPr>
          <p:nvPr/>
        </p:nvPicPr>
        <p:blipFill>
          <a:blip r:embed="rId13"/>
          <a:stretch>
            <a:fillRect/>
          </a:stretch>
        </p:blipFill>
        <p:spPr>
          <a:xfrm>
            <a:off x="387300" y="3658413"/>
            <a:ext cx="2743645" cy="2259059"/>
          </a:xfrm>
          <a:prstGeom prst="rect">
            <a:avLst/>
          </a:prstGeom>
        </p:spPr>
      </p:pic>
      <p:pic>
        <p:nvPicPr>
          <p:cNvPr id="56" name="Picture 55">
            <a:hlinkClick r:id="rId14"/>
            <a:extLst>
              <a:ext uri="{FF2B5EF4-FFF2-40B4-BE49-F238E27FC236}">
                <a16:creationId xmlns:a16="http://schemas.microsoft.com/office/drawing/2014/main" id="{0254FB11-C547-BA4D-A0FD-38693756FED9}"/>
              </a:ext>
            </a:extLst>
          </p:cNvPr>
          <p:cNvPicPr>
            <a:picLocks noChangeAspect="1"/>
          </p:cNvPicPr>
          <p:nvPr/>
        </p:nvPicPr>
        <p:blipFill>
          <a:blip r:embed="rId15"/>
          <a:stretch>
            <a:fillRect/>
          </a:stretch>
        </p:blipFill>
        <p:spPr>
          <a:xfrm>
            <a:off x="6265100" y="1217162"/>
            <a:ext cx="2791201" cy="2285012"/>
          </a:xfrm>
          <a:prstGeom prst="rect">
            <a:avLst/>
          </a:prstGeom>
        </p:spPr>
      </p:pic>
      <p:pic>
        <p:nvPicPr>
          <p:cNvPr id="57" name="Picture 56">
            <a:hlinkClick r:id="rId16"/>
            <a:extLst>
              <a:ext uri="{FF2B5EF4-FFF2-40B4-BE49-F238E27FC236}">
                <a16:creationId xmlns:a16="http://schemas.microsoft.com/office/drawing/2014/main" id="{BFD78BA7-656D-DB4C-8341-CE5D846E76A2}"/>
              </a:ext>
            </a:extLst>
          </p:cNvPr>
          <p:cNvPicPr>
            <a:picLocks noChangeAspect="1"/>
          </p:cNvPicPr>
          <p:nvPr/>
        </p:nvPicPr>
        <p:blipFill>
          <a:blip r:embed="rId17"/>
          <a:stretch>
            <a:fillRect/>
          </a:stretch>
        </p:blipFill>
        <p:spPr>
          <a:xfrm>
            <a:off x="9244848" y="1214900"/>
            <a:ext cx="2733030" cy="2279123"/>
          </a:xfrm>
          <a:prstGeom prst="rect">
            <a:avLst/>
          </a:prstGeom>
        </p:spPr>
      </p:pic>
      <p:sp>
        <p:nvSpPr>
          <p:cNvPr id="59" name="Rectangle 58">
            <a:extLst>
              <a:ext uri="{FF2B5EF4-FFF2-40B4-BE49-F238E27FC236}">
                <a16:creationId xmlns:a16="http://schemas.microsoft.com/office/drawing/2014/main" id="{39787340-7532-F246-B711-0F340E278FD6}"/>
              </a:ext>
            </a:extLst>
          </p:cNvPr>
          <p:cNvSpPr/>
          <p:nvPr/>
        </p:nvSpPr>
        <p:spPr>
          <a:xfrm>
            <a:off x="5961627" y="3362139"/>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A1CFCC88-B4CF-B341-915B-D5D1DA91FDE6}"/>
              </a:ext>
            </a:extLst>
          </p:cNvPr>
          <p:cNvSpPr/>
          <p:nvPr/>
        </p:nvSpPr>
        <p:spPr>
          <a:xfrm>
            <a:off x="8891643" y="3371376"/>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851BC95-29D3-A34C-9C65-62BF7F59FA04}"/>
              </a:ext>
            </a:extLst>
          </p:cNvPr>
          <p:cNvSpPr/>
          <p:nvPr/>
        </p:nvSpPr>
        <p:spPr>
          <a:xfrm>
            <a:off x="11804651" y="3309743"/>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1DC30CA9-786C-EB4A-96F1-6D190DF9DEA6}"/>
              </a:ext>
            </a:extLst>
          </p:cNvPr>
          <p:cNvSpPr/>
          <p:nvPr/>
        </p:nvSpPr>
        <p:spPr>
          <a:xfrm>
            <a:off x="2969277" y="5787667"/>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7C79F5D-8FC5-CF4D-B4F4-2AF94F805B11}"/>
              </a:ext>
            </a:extLst>
          </p:cNvPr>
          <p:cNvSpPr/>
          <p:nvPr/>
        </p:nvSpPr>
        <p:spPr>
          <a:xfrm>
            <a:off x="5961627" y="5787667"/>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EE48E217-25CA-1C43-892C-DB593F4B26CD}"/>
              </a:ext>
            </a:extLst>
          </p:cNvPr>
          <p:cNvSpPr/>
          <p:nvPr/>
        </p:nvSpPr>
        <p:spPr>
          <a:xfrm>
            <a:off x="8891643" y="5771504"/>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72329C95-0F29-EA43-8B5B-EDBE2A7DEC2B}"/>
              </a:ext>
            </a:extLst>
          </p:cNvPr>
          <p:cNvSpPr/>
          <p:nvPr/>
        </p:nvSpPr>
        <p:spPr>
          <a:xfrm>
            <a:off x="11804651" y="5786071"/>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hlinkClick r:id="rId18"/>
            <a:extLst>
              <a:ext uri="{FF2B5EF4-FFF2-40B4-BE49-F238E27FC236}">
                <a16:creationId xmlns:a16="http://schemas.microsoft.com/office/drawing/2014/main" id="{966B6B28-4AF7-D943-B8D8-04F82988E869}"/>
              </a:ext>
            </a:extLst>
          </p:cNvPr>
          <p:cNvPicPr>
            <a:picLocks noChangeAspect="1"/>
          </p:cNvPicPr>
          <p:nvPr/>
        </p:nvPicPr>
        <p:blipFill>
          <a:blip r:embed="rId19"/>
          <a:stretch>
            <a:fillRect/>
          </a:stretch>
        </p:blipFill>
        <p:spPr>
          <a:xfrm>
            <a:off x="387299" y="1214900"/>
            <a:ext cx="2792303" cy="2335294"/>
          </a:xfrm>
          <a:prstGeom prst="rect">
            <a:avLst/>
          </a:prstGeom>
        </p:spPr>
      </p:pic>
      <p:pic>
        <p:nvPicPr>
          <p:cNvPr id="21" name="Picture 20">
            <a:hlinkClick r:id="rId12"/>
            <a:extLst>
              <a:ext uri="{FF2B5EF4-FFF2-40B4-BE49-F238E27FC236}">
                <a16:creationId xmlns:a16="http://schemas.microsoft.com/office/drawing/2014/main" id="{E5540104-73AE-104A-AA74-6D11A20B7655}"/>
              </a:ext>
            </a:extLst>
          </p:cNvPr>
          <p:cNvPicPr>
            <a:picLocks noChangeAspect="1"/>
          </p:cNvPicPr>
          <p:nvPr/>
        </p:nvPicPr>
        <p:blipFill>
          <a:blip r:embed="rId13"/>
          <a:stretch>
            <a:fillRect/>
          </a:stretch>
        </p:blipFill>
        <p:spPr>
          <a:xfrm>
            <a:off x="387299" y="3660311"/>
            <a:ext cx="2743645" cy="2259059"/>
          </a:xfrm>
          <a:prstGeom prst="rect">
            <a:avLst/>
          </a:prstGeom>
        </p:spPr>
      </p:pic>
      <p:sp>
        <p:nvSpPr>
          <p:cNvPr id="22" name="Google Shape;26913;p30">
            <a:hlinkClick r:id="rId20" action="ppaction://hlinksldjump"/>
            <a:extLst>
              <a:ext uri="{FF2B5EF4-FFF2-40B4-BE49-F238E27FC236}">
                <a16:creationId xmlns:a16="http://schemas.microsoft.com/office/drawing/2014/main" id="{F9603426-4C01-7F41-8F14-C41B64E5D549}"/>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3" name="Google Shape;27038;p37">
            <a:hlinkClick r:id="rId21" action="ppaction://hlinksldjump"/>
            <a:extLst>
              <a:ext uri="{FF2B5EF4-FFF2-40B4-BE49-F238E27FC236}">
                <a16:creationId xmlns:a16="http://schemas.microsoft.com/office/drawing/2014/main" id="{97E9ADEF-EBF2-0D4D-B77C-42530D42BBEE}"/>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4" name="Google Shape;27039;p37">
            <a:hlinkClick r:id="rId22" action="ppaction://hlinksldjump"/>
            <a:extLst>
              <a:ext uri="{FF2B5EF4-FFF2-40B4-BE49-F238E27FC236}">
                <a16:creationId xmlns:a16="http://schemas.microsoft.com/office/drawing/2014/main" id="{C46675F4-1438-4D47-9198-DD097C9F8E4C}"/>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5" name="Google Shape;27040;p37">
            <a:hlinkClick r:id="rId23" action="ppaction://hlinksldjump"/>
            <a:extLst>
              <a:ext uri="{FF2B5EF4-FFF2-40B4-BE49-F238E27FC236}">
                <a16:creationId xmlns:a16="http://schemas.microsoft.com/office/drawing/2014/main" id="{9AEE3E3D-F1DB-0E43-8D0A-97702B3A52D7}"/>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6" name="Google Shape;27042;p37">
            <a:hlinkClick r:id="rId24" action="ppaction://hlinksldjump"/>
            <a:extLst>
              <a:ext uri="{FF2B5EF4-FFF2-40B4-BE49-F238E27FC236}">
                <a16:creationId xmlns:a16="http://schemas.microsoft.com/office/drawing/2014/main" id="{62FCDA20-D72A-8B41-B670-7BC013A6711C}"/>
              </a:ext>
            </a:extLst>
          </p:cNvPr>
          <p:cNvSpPr>
            <a:spLocks/>
          </p:cNvSpPr>
          <p:nvPr/>
        </p:nvSpPr>
        <p:spPr>
          <a:xfrm>
            <a:off x="394914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7" name="Google Shape;27043;p37">
            <a:hlinkClick r:id="rId25" action="ppaction://hlinksldjump"/>
            <a:extLst>
              <a:ext uri="{FF2B5EF4-FFF2-40B4-BE49-F238E27FC236}">
                <a16:creationId xmlns:a16="http://schemas.microsoft.com/office/drawing/2014/main" id="{60CF855F-0E3B-8C4A-84DC-5B364CF6648A}"/>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8" name="Google Shape;27039;p37">
            <a:hlinkClick r:id="rId26" action="ppaction://hlinksldjump"/>
            <a:extLst>
              <a:ext uri="{FF2B5EF4-FFF2-40B4-BE49-F238E27FC236}">
                <a16:creationId xmlns:a16="http://schemas.microsoft.com/office/drawing/2014/main" id="{FCE677E7-C51E-BD4C-9808-40D8207ABDDB}"/>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9" name="Google Shape;27041;p37">
            <a:hlinkClick r:id="rId27" action="ppaction://hlinksldjump"/>
            <a:extLst>
              <a:ext uri="{FF2B5EF4-FFF2-40B4-BE49-F238E27FC236}">
                <a16:creationId xmlns:a16="http://schemas.microsoft.com/office/drawing/2014/main" id="{37712253-4D1B-A74C-8732-421BF40CC3BD}"/>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52"/>
        <p:cNvGrpSpPr/>
        <p:nvPr/>
      </p:nvGrpSpPr>
      <p:grpSpPr>
        <a:xfrm>
          <a:off x="0" y="0"/>
          <a:ext cx="0" cy="0"/>
          <a:chOff x="0" y="0"/>
          <a:chExt cx="0" cy="0"/>
        </a:xfrm>
      </p:grpSpPr>
      <p:sp>
        <p:nvSpPr>
          <p:cNvPr id="28653" name="Google Shape;28653;p111"/>
          <p:cNvSpPr txBox="1">
            <a:spLocks noGrp="1"/>
          </p:cNvSpPr>
          <p:nvPr>
            <p:ph type="body" idx="1"/>
          </p:nvPr>
        </p:nvSpPr>
        <p:spPr>
          <a:xfrm>
            <a:off x="384473" y="1210452"/>
            <a:ext cx="7910868" cy="4883763"/>
          </a:xfrm>
          <a:prstGeom prst="rect">
            <a:avLst/>
          </a:prstGeom>
          <a:noFill/>
          <a:ln>
            <a:noFill/>
          </a:ln>
        </p:spPr>
        <p:txBody>
          <a:bodyPr spcFirstLastPara="1" wrap="square" lIns="0" tIns="0" rIns="0" bIns="0" anchor="t" anchorCtr="0">
            <a:noAutofit/>
          </a:bodyPr>
          <a:lstStyle/>
          <a:p>
            <a:pPr marL="239395" lvl="0" indent="-239395">
              <a:buClr>
                <a:srgbClr val="0D0D0D"/>
              </a:buClr>
              <a:buSzPts val="1000"/>
            </a:pPr>
            <a:r>
              <a:rPr lang="en-GB" sz="1000" b="1" dirty="0">
                <a:solidFill>
                  <a:srgbClr val="ED2127"/>
                </a:solidFill>
              </a:rPr>
              <a:t>Recruitment Analysis of </a:t>
            </a:r>
            <a:r>
              <a:rPr lang="en-GB" sz="1000" b="1" dirty="0" err="1">
                <a:solidFill>
                  <a:srgbClr val="ED2127"/>
                </a:solidFill>
              </a:rPr>
              <a:t>Center</a:t>
            </a:r>
            <a:r>
              <a:rPr lang="en-GB" sz="1000" b="1" dirty="0">
                <a:solidFill>
                  <a:srgbClr val="ED2127"/>
                </a:solidFill>
              </a:rPr>
              <a:t> Backs</a:t>
            </a:r>
            <a:endParaRPr lang="en-GB" sz="1000" dirty="0">
              <a:solidFill>
                <a:srgbClr val="ED2127"/>
              </a:solidFill>
            </a:endParaRPr>
          </a:p>
          <a:p>
            <a:pPr marL="527387" lvl="1" indent="-239395">
              <a:spcBef>
                <a:spcPts val="200"/>
              </a:spcBef>
              <a:buClr>
                <a:srgbClr val="0D0D0D"/>
              </a:buClr>
              <a:buSzPts val="1000"/>
            </a:pPr>
            <a:r>
              <a:rPr lang="en-GB" sz="1000" b="1" dirty="0">
                <a:solidFill>
                  <a:srgbClr val="0D0D0D"/>
                </a:solidFill>
              </a:rPr>
              <a:t>Summary: </a:t>
            </a:r>
            <a:r>
              <a:rPr lang="en-GB" sz="1000" dirty="0">
                <a:solidFill>
                  <a:srgbClr val="0D0D0D"/>
                </a:solidFill>
              </a:rPr>
              <a:t>Scenario for data-driven scouting and recruitment, to find ”the next Gerard Piqué” for a newly promoted club in the ‘Big 5’ European leagues for the 21/22 season. This analysis uses PCA and K-Means clustering to identify playing styles of </a:t>
            </a:r>
            <a:r>
              <a:rPr lang="en-GB" sz="1000" dirty="0" err="1">
                <a:solidFill>
                  <a:srgbClr val="0D0D0D"/>
                </a:solidFill>
              </a:rPr>
              <a:t>center</a:t>
            </a:r>
            <a:r>
              <a:rPr lang="en-GB" sz="1000" dirty="0">
                <a:solidFill>
                  <a:srgbClr val="0D0D0D"/>
                </a:solidFill>
              </a:rPr>
              <a:t> backs, from which suitable recommendations are made based on player performance, age, playing time, and budgetary restrictions.</a:t>
            </a:r>
          </a:p>
          <a:p>
            <a:pPr marL="527387" lvl="1" indent="-239395">
              <a:spcBef>
                <a:spcPts val="200"/>
              </a:spcBef>
              <a:buClr>
                <a:srgbClr val="0D0D0D"/>
              </a:buClr>
              <a:buSzPts val="1000"/>
            </a:pPr>
            <a:r>
              <a:rPr lang="en-GB" sz="1000" b="1" dirty="0">
                <a:solidFill>
                  <a:srgbClr val="0D0D0D"/>
                </a:solidFill>
              </a:rPr>
              <a:t>Slides: </a:t>
            </a:r>
            <a:r>
              <a:rPr lang="en-GB" sz="1000" u="sng" dirty="0">
                <a:solidFill>
                  <a:srgbClr val="1B458F"/>
                </a:solidFill>
                <a:hlinkClick r:id="rId3">
                  <a:extLst>
                    <a:ext uri="{A12FA001-AC4F-418D-AE19-62706E023703}">
                      <ahyp:hlinkClr xmlns:ahyp="http://schemas.microsoft.com/office/drawing/2018/hyperlinkcolor" val="tx"/>
                    </a:ext>
                  </a:extLst>
                </a:hlinkClick>
              </a:rPr>
              <a:t>docs.google.com/presentation/d/1LVMJlDDDG8MG-IXpE135mvfb4xRbQydN8BX60xDz6NY</a:t>
            </a:r>
            <a:r>
              <a:rPr lang="en-GB" sz="1000" dirty="0">
                <a:solidFill>
                  <a:srgbClr val="0D0D0D"/>
                </a:solidFill>
              </a:rPr>
              <a:t> (43-70)</a:t>
            </a:r>
          </a:p>
          <a:p>
            <a:pPr marL="527387" lvl="1" indent="-239395">
              <a:spcBef>
                <a:spcPts val="200"/>
              </a:spcBef>
              <a:buClr>
                <a:srgbClr val="0D0D0D"/>
              </a:buClr>
              <a:buSzPts val="1000"/>
            </a:pPr>
            <a:r>
              <a:rPr lang="en-GB" sz="1000" b="1" dirty="0">
                <a:solidFill>
                  <a:srgbClr val="0D0D0D"/>
                </a:solidFill>
              </a:rPr>
              <a:t>Notebooks: </a:t>
            </a:r>
            <a:r>
              <a:rPr lang="en-GB" sz="1000" dirty="0">
                <a:solidFill>
                  <a:srgbClr val="1B458F"/>
                </a:solidFill>
                <a:hlinkClick r:id="rId4">
                  <a:extLst>
                    <a:ext uri="{A12FA001-AC4F-418D-AE19-62706E023703}">
                      <ahyp:hlinkClr xmlns:ahyp="http://schemas.microsoft.com/office/drawing/2018/hyperlinkcolor" val="tx"/>
                    </a:ext>
                  </a:extLst>
                </a:hlinkClick>
              </a:rPr>
              <a:t>nbviewer.org/github/eddwebster/football_analytics/blob/master/notebooks/5_data_analysis_and_projects/player_similarity_and_clustering/PCA%20and%20K-Means%20Clustering%20of%20%27Pique%CC%81-like%27%20Defenders.ipynb</a:t>
            </a:r>
            <a:r>
              <a:rPr lang="en-GB" sz="1000" dirty="0">
                <a:solidFill>
                  <a:srgbClr val="1B458F"/>
                </a:solidFill>
              </a:rPr>
              <a:t> </a:t>
            </a:r>
          </a:p>
          <a:p>
            <a:pPr marL="527387" lvl="1" indent="-239395">
              <a:spcBef>
                <a:spcPts val="200"/>
              </a:spcBef>
              <a:buClr>
                <a:srgbClr val="0D0D0D"/>
              </a:buClr>
              <a:buSzPts val="1000"/>
            </a:pPr>
            <a:endParaRPr lang="en-GB" sz="1000" b="1" dirty="0">
              <a:solidFill>
                <a:srgbClr val="119858"/>
              </a:solidFill>
            </a:endParaRPr>
          </a:p>
          <a:p>
            <a:pPr marL="239395" lvl="0" indent="-239395">
              <a:buClr>
                <a:srgbClr val="0D0D0D"/>
              </a:buClr>
              <a:buSzPts val="1000"/>
            </a:pPr>
            <a:r>
              <a:rPr lang="en-GB" sz="1000" b="1" dirty="0">
                <a:solidFill>
                  <a:srgbClr val="ED2127"/>
                </a:solidFill>
              </a:rPr>
              <a:t>Expected Goals Modeling</a:t>
            </a:r>
            <a:endParaRPr lang="en-GB" sz="1000" dirty="0">
              <a:solidFill>
                <a:srgbClr val="ED2127"/>
              </a:solidFill>
            </a:endParaRPr>
          </a:p>
          <a:p>
            <a:pPr marL="527387" lvl="1" indent="-239395">
              <a:spcBef>
                <a:spcPts val="200"/>
              </a:spcBef>
              <a:buClr>
                <a:srgbClr val="0D0D0D"/>
              </a:buClr>
              <a:buSzPts val="1000"/>
            </a:pPr>
            <a:r>
              <a:rPr lang="en-GB" sz="1000" b="1" dirty="0">
                <a:solidFill>
                  <a:srgbClr val="0D0D0D"/>
                </a:solidFill>
              </a:rPr>
              <a:t>Summary: </a:t>
            </a:r>
            <a:r>
              <a:rPr lang="en-GB" sz="1000" dirty="0">
                <a:solidFill>
                  <a:srgbClr val="0D0D0D"/>
                </a:solidFill>
              </a:rPr>
              <a:t>xG model trained from a dataset of 11,000 shots. Subsequent model applied to a separate dataset derived from tracking data, to analyse team performance in a match. </a:t>
            </a:r>
            <a:endParaRPr lang="en-GB" sz="1000" dirty="0"/>
          </a:p>
          <a:p>
            <a:pPr marL="527387" lvl="1" indent="-239395">
              <a:spcBef>
                <a:spcPts val="200"/>
              </a:spcBef>
              <a:buClr>
                <a:srgbClr val="0D0D0D"/>
              </a:buClr>
              <a:buSzPts val="1000"/>
            </a:pPr>
            <a:r>
              <a:rPr lang="en-GB" sz="1000" b="1" dirty="0">
                <a:solidFill>
                  <a:srgbClr val="0D0D0D"/>
                </a:solidFill>
              </a:rPr>
              <a:t>Slides: </a:t>
            </a:r>
            <a:r>
              <a:rPr lang="en-GB" sz="1000" u="sng" dirty="0">
                <a:solidFill>
                  <a:srgbClr val="1B458F"/>
                </a:solidFill>
                <a:hlinkClick r:id="rId3">
                  <a:extLst>
                    <a:ext uri="{A12FA001-AC4F-418D-AE19-62706E023703}">
                      <ahyp:hlinkClr xmlns:ahyp="http://schemas.microsoft.com/office/drawing/2018/hyperlinkcolor" val="tx"/>
                    </a:ext>
                  </a:extLst>
                </a:hlinkClick>
              </a:rPr>
              <a:t>docs.google.com/presentation/d/1LVMJlDDDG8MG-IXpE135mvfb4xRbQydN8BX60xDz6NY</a:t>
            </a:r>
            <a:r>
              <a:rPr lang="en-GB" sz="1000" dirty="0">
                <a:solidFill>
                  <a:srgbClr val="0D0D0D"/>
                </a:solidFill>
              </a:rPr>
              <a:t> (82-106</a:t>
            </a:r>
          </a:p>
          <a:p>
            <a:pPr marL="527387" lvl="1" indent="-239395">
              <a:spcBef>
                <a:spcPts val="200"/>
              </a:spcBef>
              <a:buClr>
                <a:srgbClr val="0D0D0D"/>
              </a:buClr>
              <a:buSzPts val="1000"/>
            </a:pPr>
            <a:r>
              <a:rPr lang="en-GB" sz="1000" b="1" dirty="0">
                <a:solidFill>
                  <a:srgbClr val="0D0D0D"/>
                </a:solidFill>
              </a:rPr>
              <a:t>Notebooks:</a:t>
            </a:r>
            <a:r>
              <a:rPr lang="en-GB" sz="1000" dirty="0">
                <a:solidFill>
                  <a:srgbClr val="0D0D0D"/>
                </a:solidFill>
              </a:rPr>
              <a:t> </a:t>
            </a:r>
            <a:r>
              <a:rPr lang="en-GB" sz="1000" dirty="0">
                <a:solidFill>
                  <a:srgbClr val="1A4093"/>
                </a:solidFill>
                <a:hlinkClick r:id="rId5">
                  <a:extLst>
                    <a:ext uri="{A12FA001-AC4F-418D-AE19-62706E023703}">
                      <ahyp:hlinkClr xmlns:ahyp="http://schemas.microsoft.com/office/drawing/2018/hyperlinkcolor" val="tx"/>
                    </a:ext>
                  </a:extLst>
                </a:hlinkClick>
              </a:rPr>
              <a:t>nbviewer.jupyter.org/github/eddwebster/football_analytics/blob/master/notebooks/5_data_analysis_and_projects/xg_modeling/shots_dataset/chance_quality_modelling/1%29%20Logistic%20Regression%20Expected%20Goals%20Model.ipynb</a:t>
            </a:r>
            <a:r>
              <a:rPr lang="en-GB" sz="1000" dirty="0">
                <a:solidFill>
                  <a:srgbClr val="1A4093"/>
                </a:solidFill>
              </a:rPr>
              <a:t> </a:t>
            </a:r>
          </a:p>
          <a:p>
            <a:pPr marL="287992" lvl="1" indent="0">
              <a:spcBef>
                <a:spcPts val="200"/>
              </a:spcBef>
              <a:buClr>
                <a:srgbClr val="0D0D0D"/>
              </a:buClr>
              <a:buSzPts val="1000"/>
              <a:buNone/>
            </a:pPr>
            <a:endParaRPr lang="en-GB" sz="1000" dirty="0">
              <a:solidFill>
                <a:srgbClr val="1A4093"/>
              </a:solidFill>
            </a:endParaRPr>
          </a:p>
          <a:p>
            <a:pPr marL="239395" lvl="0" indent="-239395">
              <a:buClr>
                <a:srgbClr val="0D0D0D"/>
              </a:buClr>
              <a:buSzPts val="1000"/>
            </a:pPr>
            <a:r>
              <a:rPr lang="en-GB" sz="1000" b="1" dirty="0">
                <a:solidFill>
                  <a:srgbClr val="ED2127"/>
                </a:solidFill>
              </a:rPr>
              <a:t>Applications of Tracking Data</a:t>
            </a:r>
            <a:endParaRPr lang="en-GB" sz="1000" dirty="0">
              <a:solidFill>
                <a:srgbClr val="ED2127"/>
              </a:solidFill>
            </a:endParaRPr>
          </a:p>
          <a:p>
            <a:pPr marL="527387" lvl="1" indent="-239395">
              <a:spcBef>
                <a:spcPts val="200"/>
              </a:spcBef>
              <a:buClr>
                <a:srgbClr val="0D0D0D"/>
              </a:buClr>
              <a:buSzPts val="1000"/>
            </a:pPr>
            <a:r>
              <a:rPr lang="en-GB" sz="1000" b="1" dirty="0">
                <a:solidFill>
                  <a:srgbClr val="0D0D0D"/>
                </a:solidFill>
              </a:rPr>
              <a:t>Summary: </a:t>
            </a:r>
            <a:r>
              <a:rPr lang="en-GB" sz="1000" dirty="0">
                <a:solidFill>
                  <a:srgbClr val="0D0D0D"/>
                </a:solidFill>
              </a:rPr>
              <a:t>Projects to work with sample Tracking data provided by Metrica Sports and Signality. Applications include: deriving new features to enrich tracking data such as the pressure that players are under and obstructing defenders at the time a shot is taken for use with </a:t>
            </a:r>
            <a:r>
              <a:rPr lang="en-GB" sz="1000" dirty="0" err="1">
                <a:solidFill>
                  <a:srgbClr val="0D0D0D"/>
                </a:solidFill>
              </a:rPr>
              <a:t>xG</a:t>
            </a:r>
            <a:r>
              <a:rPr lang="en-GB" sz="1000" dirty="0">
                <a:solidFill>
                  <a:srgbClr val="0D0D0D"/>
                </a:solidFill>
              </a:rPr>
              <a:t> models; deriving performance reports for distance covers, high intensity sprints; as well as applying Pitch Control and Expected Possession Value models.</a:t>
            </a:r>
            <a:endParaRPr lang="en-GB" sz="1000" dirty="0"/>
          </a:p>
          <a:p>
            <a:pPr marL="527387" lvl="1" indent="-239395">
              <a:spcBef>
                <a:spcPts val="200"/>
              </a:spcBef>
              <a:buClr>
                <a:srgbClr val="0D0D0D"/>
              </a:buClr>
              <a:buSzPts val="1000"/>
            </a:pPr>
            <a:r>
              <a:rPr lang="en-GB" sz="1000" b="1" dirty="0">
                <a:solidFill>
                  <a:srgbClr val="0D0D0D"/>
                </a:solidFill>
              </a:rPr>
              <a:t>Slides: </a:t>
            </a:r>
            <a:r>
              <a:rPr lang="en-GB" sz="1000" u="sng" dirty="0">
                <a:solidFill>
                  <a:srgbClr val="1B458F"/>
                </a:solidFill>
                <a:hlinkClick r:id="rId3">
                  <a:extLst>
                    <a:ext uri="{A12FA001-AC4F-418D-AE19-62706E023703}">
                      <ahyp:hlinkClr xmlns:ahyp="http://schemas.microsoft.com/office/drawing/2018/hyperlinkcolor" val="tx"/>
                    </a:ext>
                  </a:extLst>
                </a:hlinkClick>
              </a:rPr>
              <a:t>docs.google.com/presentation/d/1LVMJlDDDG8MG-IXpE135mvfb4xRbQydN8BX60xDz6NY</a:t>
            </a:r>
            <a:r>
              <a:rPr lang="en-GB" sz="1000" dirty="0">
                <a:solidFill>
                  <a:srgbClr val="0D0D0D"/>
                </a:solidFill>
              </a:rPr>
              <a:t> (71-81)</a:t>
            </a:r>
          </a:p>
          <a:p>
            <a:pPr marL="527387" lvl="1" indent="-239395">
              <a:spcBef>
                <a:spcPts val="200"/>
              </a:spcBef>
              <a:buClr>
                <a:srgbClr val="0D0D0D"/>
              </a:buClr>
              <a:buSzPts val="1000"/>
            </a:pPr>
            <a:r>
              <a:rPr lang="en-GB" sz="1000" b="1" dirty="0">
                <a:solidFill>
                  <a:srgbClr val="0D0D0D"/>
                </a:solidFill>
              </a:rPr>
              <a:t>Notebooks:</a:t>
            </a:r>
          </a:p>
          <a:p>
            <a:pPr marL="984587" lvl="2" indent="-239395">
              <a:spcBef>
                <a:spcPts val="200"/>
              </a:spcBef>
              <a:buClr>
                <a:srgbClr val="0D0D0D"/>
              </a:buClr>
              <a:buSzPts val="1000"/>
            </a:pPr>
            <a:r>
              <a:rPr lang="en-GB" sz="1000" dirty="0">
                <a:solidFill>
                  <a:srgbClr val="0D0D0D"/>
                </a:solidFill>
              </a:rPr>
              <a:t>Metrics Sports - </a:t>
            </a:r>
            <a:r>
              <a:rPr lang="en-GB" sz="1000" dirty="0">
                <a:solidFill>
                  <a:srgbClr val="1A4093"/>
                </a:solidFill>
                <a:hlinkClick r:id="rId6">
                  <a:extLst>
                    <a:ext uri="{A12FA001-AC4F-418D-AE19-62706E023703}">
                      <ahyp:hlinkClr xmlns:ahyp="http://schemas.microsoft.com/office/drawing/2018/hyperlinkcolor" val="tx"/>
                    </a:ext>
                  </a:extLst>
                </a:hlinkClick>
              </a:rPr>
              <a:t>nbviewer.jupyter.org/github/eddwebster/football_analytics/blob/master/notebooks/5_data_analysis_and_projects/xg_modeling/shots_dataset/metrica-sports/Metrica%20Sports.ipynb</a:t>
            </a:r>
            <a:endParaRPr lang="en-GB" sz="1000" dirty="0">
              <a:solidFill>
                <a:srgbClr val="1A4093"/>
              </a:solidFill>
            </a:endParaRPr>
          </a:p>
          <a:p>
            <a:pPr marL="984587" lvl="2" indent="-239395">
              <a:spcBef>
                <a:spcPts val="200"/>
              </a:spcBef>
              <a:buClr>
                <a:srgbClr val="0D0D0D"/>
              </a:buClr>
              <a:buSzPts val="1000"/>
            </a:pPr>
            <a:r>
              <a:rPr lang="en-GB" sz="1000" dirty="0">
                <a:solidFill>
                  <a:srgbClr val="0D0D0D"/>
                </a:solidFill>
              </a:rPr>
              <a:t>Signality -  </a:t>
            </a:r>
            <a:r>
              <a:rPr lang="en-GB" sz="1000" dirty="0">
                <a:solidFill>
                  <a:srgbClr val="1A4093"/>
                </a:solidFill>
                <a:hlinkClick r:id="rId7">
                  <a:extLst>
                    <a:ext uri="{A12FA001-AC4F-418D-AE19-62706E023703}">
                      <ahyp:hlinkClr xmlns:ahyp="http://schemas.microsoft.com/office/drawing/2018/hyperlinkcolor" val="tx"/>
                    </a:ext>
                  </a:extLst>
                </a:hlinkClick>
              </a:rPr>
              <a:t>nbviewer.jupyter.org/github/eddwebster/football_analytics/blob/master/notebooks/5_data_analysis_and_projects/tracking_data/signality/Signality%20Tracking%20Data%20EDA.ipynb</a:t>
            </a:r>
            <a:endParaRPr lang="en-GB" sz="1000" dirty="0">
              <a:solidFill>
                <a:srgbClr val="1A4093"/>
              </a:solidFill>
            </a:endParaRPr>
          </a:p>
          <a:p>
            <a:pPr marL="984587" lvl="2" indent="-239395">
              <a:spcBef>
                <a:spcPts val="200"/>
              </a:spcBef>
              <a:buClr>
                <a:srgbClr val="0D0D0D"/>
              </a:buClr>
              <a:buSzPts val="1000"/>
            </a:pPr>
            <a:endParaRPr lang="en-GB" sz="1000" b="1" dirty="0">
              <a:solidFill>
                <a:srgbClr val="0D0D0D"/>
              </a:solidFill>
            </a:endParaRPr>
          </a:p>
          <a:p>
            <a:pPr marL="239395" lvl="0" indent="-239395">
              <a:buClr>
                <a:srgbClr val="0D0D0D"/>
              </a:buClr>
              <a:buSzPts val="1000"/>
            </a:pPr>
            <a:endParaRPr lang="en-GB" sz="1000" dirty="0">
              <a:solidFill>
                <a:srgbClr val="670E36"/>
              </a:solidFill>
            </a:endParaRPr>
          </a:p>
        </p:txBody>
      </p:sp>
      <p:sp>
        <p:nvSpPr>
          <p:cNvPr id="28654" name="Google Shape;28654;p111"/>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28655" name="Google Shape;28655;p111"/>
          <p:cNvSpPr txBox="1">
            <a:spLocks noGrp="1"/>
          </p:cNvSpPr>
          <p:nvPr>
            <p:ph type="body" idx="2"/>
          </p:nvPr>
        </p:nvSpPr>
        <p:spPr>
          <a:xfrm>
            <a:off x="394864" y="575734"/>
            <a:ext cx="11409900" cy="270900"/>
          </a:xfrm>
          <a:prstGeom prst="rect">
            <a:avLst/>
          </a:prstGeom>
          <a:noFill/>
          <a:ln>
            <a:noFill/>
          </a:ln>
        </p:spPr>
        <p:txBody>
          <a:bodyPr spcFirstLastPara="1" wrap="square" lIns="0" tIns="0" rIns="0" bIns="0" anchor="t" anchorCtr="0">
            <a:noAutofit/>
          </a:bodyPr>
          <a:lstStyle/>
          <a:p>
            <a:pPr marL="0" lvl="0" indent="0">
              <a:spcBef>
                <a:spcPts val="0"/>
              </a:spcBef>
              <a:buSzPts val="1650"/>
            </a:pPr>
            <a:r>
              <a:rPr lang="en-GB" sz="1700" dirty="0"/>
              <a:t>Links to additional projects that demonstrate a broad range of tools, skills and analysis when working with football data</a:t>
            </a:r>
          </a:p>
        </p:txBody>
      </p:sp>
      <p:sp>
        <p:nvSpPr>
          <p:cNvPr id="28656" name="Google Shape;28656;p111"/>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Additional Football Analysis Projects 2/2</a:t>
            </a:r>
          </a:p>
        </p:txBody>
      </p:sp>
      <p:pic>
        <p:nvPicPr>
          <p:cNvPr id="10" name="Google Shape;26890;p29">
            <a:extLst>
              <a:ext uri="{FF2B5EF4-FFF2-40B4-BE49-F238E27FC236}">
                <a16:creationId xmlns:a16="http://schemas.microsoft.com/office/drawing/2014/main" id="{3491B3F0-18A3-964E-9F73-47D014792C66}"/>
              </a:ext>
            </a:extLst>
          </p:cNvPr>
          <p:cNvPicPr preferRelativeResize="0"/>
          <p:nvPr/>
        </p:nvPicPr>
        <p:blipFill rotWithShape="1">
          <a:blip r:embed="rId8">
            <a:alphaModFix/>
          </a:blip>
          <a:srcRect/>
          <a:stretch/>
        </p:blipFill>
        <p:spPr>
          <a:xfrm>
            <a:off x="8862194" y="4365331"/>
            <a:ext cx="2528766" cy="1637782"/>
          </a:xfrm>
          <a:prstGeom prst="rect">
            <a:avLst/>
          </a:prstGeom>
          <a:noFill/>
          <a:ln>
            <a:noFill/>
          </a:ln>
        </p:spPr>
      </p:pic>
      <p:grpSp>
        <p:nvGrpSpPr>
          <p:cNvPr id="13" name="Google Shape;28459;p101">
            <a:extLst>
              <a:ext uri="{FF2B5EF4-FFF2-40B4-BE49-F238E27FC236}">
                <a16:creationId xmlns:a16="http://schemas.microsoft.com/office/drawing/2014/main" id="{C6A9C779-6327-8443-A129-C1B3FB7560B1}"/>
              </a:ext>
            </a:extLst>
          </p:cNvPr>
          <p:cNvGrpSpPr/>
          <p:nvPr/>
        </p:nvGrpSpPr>
        <p:grpSpPr>
          <a:xfrm>
            <a:off x="8448503" y="2859590"/>
            <a:ext cx="3356148" cy="1327602"/>
            <a:chOff x="7613964" y="3295711"/>
            <a:chExt cx="4344081" cy="1718401"/>
          </a:xfrm>
        </p:grpSpPr>
        <p:pic>
          <p:nvPicPr>
            <p:cNvPr id="14" name="Google Shape;28460;p101">
              <a:extLst>
                <a:ext uri="{FF2B5EF4-FFF2-40B4-BE49-F238E27FC236}">
                  <a16:creationId xmlns:a16="http://schemas.microsoft.com/office/drawing/2014/main" id="{1812B609-9D04-E040-B6CD-07851784A0BB}"/>
                </a:ext>
              </a:extLst>
            </p:cNvPr>
            <p:cNvPicPr preferRelativeResize="0"/>
            <p:nvPr/>
          </p:nvPicPr>
          <p:blipFill rotWithShape="1">
            <a:blip r:embed="rId9">
              <a:alphaModFix/>
            </a:blip>
            <a:srcRect/>
            <a:stretch/>
          </p:blipFill>
          <p:spPr>
            <a:xfrm>
              <a:off x="7613964" y="3295711"/>
              <a:ext cx="4344082" cy="1718401"/>
            </a:xfrm>
            <a:prstGeom prst="rect">
              <a:avLst/>
            </a:prstGeom>
            <a:noFill/>
            <a:ln>
              <a:noFill/>
            </a:ln>
          </p:spPr>
        </p:pic>
        <p:sp>
          <p:nvSpPr>
            <p:cNvPr id="15" name="Google Shape;28461;p101">
              <a:extLst>
                <a:ext uri="{FF2B5EF4-FFF2-40B4-BE49-F238E27FC236}">
                  <a16:creationId xmlns:a16="http://schemas.microsoft.com/office/drawing/2014/main" id="{F7C64E25-D63B-C049-91D6-B0E727511221}"/>
                </a:ext>
              </a:extLst>
            </p:cNvPr>
            <p:cNvSpPr/>
            <p:nvPr/>
          </p:nvSpPr>
          <p:spPr>
            <a:xfrm>
              <a:off x="8252461" y="4559146"/>
              <a:ext cx="148500" cy="143100"/>
            </a:xfrm>
            <a:prstGeom prst="star5">
              <a:avLst>
                <a:gd name="adj" fmla="val 19098"/>
                <a:gd name="hf" fmla="val 105146"/>
                <a:gd name="vf" fmla="val 110557"/>
              </a:avLst>
            </a:prstGeom>
            <a:solidFill>
              <a:srgbClr val="FF0000"/>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16" name="Google Shape;28462;p101">
              <a:extLst>
                <a:ext uri="{FF2B5EF4-FFF2-40B4-BE49-F238E27FC236}">
                  <a16:creationId xmlns:a16="http://schemas.microsoft.com/office/drawing/2014/main" id="{18267FBC-0506-E544-ABC7-3CD4A167F053}"/>
                </a:ext>
              </a:extLst>
            </p:cNvPr>
            <p:cNvSpPr/>
            <p:nvPr/>
          </p:nvSpPr>
          <p:spPr>
            <a:xfrm>
              <a:off x="9890761" y="4232193"/>
              <a:ext cx="148500" cy="143100"/>
            </a:xfrm>
            <a:prstGeom prst="star5">
              <a:avLst>
                <a:gd name="adj" fmla="val 19098"/>
                <a:gd name="hf" fmla="val 105146"/>
                <a:gd name="vf" fmla="val 110557"/>
              </a:avLst>
            </a:prstGeom>
            <a:solidFill>
              <a:srgbClr val="FF0000"/>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17" name="Google Shape;28463;p101">
              <a:extLst>
                <a:ext uri="{FF2B5EF4-FFF2-40B4-BE49-F238E27FC236}">
                  <a16:creationId xmlns:a16="http://schemas.microsoft.com/office/drawing/2014/main" id="{633BF2F5-3B20-CE4B-B8A0-B9945851E635}"/>
                </a:ext>
              </a:extLst>
            </p:cNvPr>
            <p:cNvSpPr/>
            <p:nvPr/>
          </p:nvSpPr>
          <p:spPr>
            <a:xfrm>
              <a:off x="11148061" y="3883860"/>
              <a:ext cx="148500" cy="143100"/>
            </a:xfrm>
            <a:prstGeom prst="star5">
              <a:avLst>
                <a:gd name="adj" fmla="val 19098"/>
                <a:gd name="hf" fmla="val 105146"/>
                <a:gd name="vf" fmla="val 110557"/>
              </a:avLst>
            </a:prstGeom>
            <a:solidFill>
              <a:srgbClr val="FF0000"/>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18" name="Google Shape;28464;p101">
              <a:extLst>
                <a:ext uri="{FF2B5EF4-FFF2-40B4-BE49-F238E27FC236}">
                  <a16:creationId xmlns:a16="http://schemas.microsoft.com/office/drawing/2014/main" id="{157DBBC3-A1D7-9D44-B37D-E3E1813DF1A5}"/>
                </a:ext>
              </a:extLst>
            </p:cNvPr>
            <p:cNvSpPr/>
            <p:nvPr/>
          </p:nvSpPr>
          <p:spPr>
            <a:xfrm>
              <a:off x="9334501" y="4427464"/>
              <a:ext cx="148500" cy="143100"/>
            </a:xfrm>
            <a:prstGeom prst="star5">
              <a:avLst>
                <a:gd name="adj" fmla="val 19098"/>
                <a:gd name="hf" fmla="val 105146"/>
                <a:gd name="vf" fmla="val 110557"/>
              </a:avLst>
            </a:prstGeom>
            <a:solidFill>
              <a:srgbClr val="0C05FF"/>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19" name="Google Shape;28465;p101">
              <a:extLst>
                <a:ext uri="{FF2B5EF4-FFF2-40B4-BE49-F238E27FC236}">
                  <a16:creationId xmlns:a16="http://schemas.microsoft.com/office/drawing/2014/main" id="{8896FD68-1E71-6740-A096-6228D6F3310C}"/>
                </a:ext>
              </a:extLst>
            </p:cNvPr>
            <p:cNvSpPr/>
            <p:nvPr/>
          </p:nvSpPr>
          <p:spPr>
            <a:xfrm>
              <a:off x="10986135" y="3491148"/>
              <a:ext cx="148500" cy="143100"/>
            </a:xfrm>
            <a:prstGeom prst="star5">
              <a:avLst>
                <a:gd name="adj" fmla="val 19098"/>
                <a:gd name="hf" fmla="val 105146"/>
                <a:gd name="vf" fmla="val 110557"/>
              </a:avLst>
            </a:prstGeom>
            <a:solidFill>
              <a:srgbClr val="0C05FF"/>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grpSp>
      <p:pic>
        <p:nvPicPr>
          <p:cNvPr id="25" name="Picture 24">
            <a:extLst>
              <a:ext uri="{FF2B5EF4-FFF2-40B4-BE49-F238E27FC236}">
                <a16:creationId xmlns:a16="http://schemas.microsoft.com/office/drawing/2014/main" id="{FEB7C0EE-4ABB-0842-9FE8-243DA5586190}"/>
              </a:ext>
            </a:extLst>
          </p:cNvPr>
          <p:cNvPicPr>
            <a:picLocks noChangeAspect="1"/>
          </p:cNvPicPr>
          <p:nvPr/>
        </p:nvPicPr>
        <p:blipFill>
          <a:blip r:embed="rId10"/>
          <a:stretch>
            <a:fillRect/>
          </a:stretch>
        </p:blipFill>
        <p:spPr>
          <a:xfrm>
            <a:off x="9507255" y="1257730"/>
            <a:ext cx="1400509" cy="1423722"/>
          </a:xfrm>
          <a:prstGeom prst="rect">
            <a:avLst/>
          </a:prstGeom>
        </p:spPr>
      </p:pic>
      <p:sp>
        <p:nvSpPr>
          <p:cNvPr id="20" name="Google Shape;26913;p30">
            <a:hlinkClick r:id="rId11" action="ppaction://hlinksldjump"/>
            <a:extLst>
              <a:ext uri="{FF2B5EF4-FFF2-40B4-BE49-F238E27FC236}">
                <a16:creationId xmlns:a16="http://schemas.microsoft.com/office/drawing/2014/main" id="{DEC26272-6041-AB45-A2F3-B4B0B045D2AD}"/>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1" name="Google Shape;27038;p37">
            <a:hlinkClick r:id="rId12" action="ppaction://hlinksldjump"/>
            <a:extLst>
              <a:ext uri="{FF2B5EF4-FFF2-40B4-BE49-F238E27FC236}">
                <a16:creationId xmlns:a16="http://schemas.microsoft.com/office/drawing/2014/main" id="{7FFE8F32-FAC6-D440-80BE-F7804E161999}"/>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2" name="Google Shape;27039;p37">
            <a:hlinkClick r:id="rId13" action="ppaction://hlinksldjump"/>
            <a:extLst>
              <a:ext uri="{FF2B5EF4-FFF2-40B4-BE49-F238E27FC236}">
                <a16:creationId xmlns:a16="http://schemas.microsoft.com/office/drawing/2014/main" id="{12C38ACA-342F-2E43-9267-F3C1AC7B619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3" name="Google Shape;27040;p37">
            <a:hlinkClick r:id="rId14" action="ppaction://hlinksldjump"/>
            <a:extLst>
              <a:ext uri="{FF2B5EF4-FFF2-40B4-BE49-F238E27FC236}">
                <a16:creationId xmlns:a16="http://schemas.microsoft.com/office/drawing/2014/main" id="{7C17D51E-828E-0C43-AAFA-1CC00BFA148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4" name="Google Shape;27042;p37">
            <a:hlinkClick r:id="rId15" action="ppaction://hlinksldjump"/>
            <a:extLst>
              <a:ext uri="{FF2B5EF4-FFF2-40B4-BE49-F238E27FC236}">
                <a16:creationId xmlns:a16="http://schemas.microsoft.com/office/drawing/2014/main" id="{51926981-4E70-504B-9224-F0C2D7AC9FEA}"/>
              </a:ext>
            </a:extLst>
          </p:cNvPr>
          <p:cNvSpPr>
            <a:spLocks/>
          </p:cNvSpPr>
          <p:nvPr/>
        </p:nvSpPr>
        <p:spPr>
          <a:xfrm>
            <a:off x="394914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6" name="Google Shape;27043;p37">
            <a:hlinkClick r:id="rId16" action="ppaction://hlinksldjump"/>
            <a:extLst>
              <a:ext uri="{FF2B5EF4-FFF2-40B4-BE49-F238E27FC236}">
                <a16:creationId xmlns:a16="http://schemas.microsoft.com/office/drawing/2014/main" id="{D1008698-3416-1F40-960B-BC85F6A156A7}"/>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7" name="Google Shape;27039;p37">
            <a:hlinkClick r:id="rId17" action="ppaction://hlinksldjump"/>
            <a:extLst>
              <a:ext uri="{FF2B5EF4-FFF2-40B4-BE49-F238E27FC236}">
                <a16:creationId xmlns:a16="http://schemas.microsoft.com/office/drawing/2014/main" id="{E542DEF1-7C69-3A41-BAB1-A24E6219A3EF}"/>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8" name="Google Shape;27041;p37">
            <a:hlinkClick r:id="rId18" action="ppaction://hlinksldjump"/>
            <a:extLst>
              <a:ext uri="{FF2B5EF4-FFF2-40B4-BE49-F238E27FC236}">
                <a16:creationId xmlns:a16="http://schemas.microsoft.com/office/drawing/2014/main" id="{A08AC5F7-EFDA-FD42-B8F4-C0AB8EFE8BE4}"/>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i="0" dirty="0">
                <a:solidFill>
                  <a:schemeClr val="bg1"/>
                </a:solidFill>
                <a:latin typeface="Arial"/>
                <a:ea typeface="Arial"/>
                <a:cs typeface="Arial"/>
                <a:sym typeface="Arial"/>
              </a:rPr>
              <a:t>References</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28FC4C0F-A7BF-574F-B9E6-02A24811F257}"/>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9577FEEC-62AF-D342-8E5C-4B4027096CF8}"/>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DF4988F7-18FD-4D46-84D7-6A2A0FB5540E}"/>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AFC02CAA-3E7C-C24F-AC56-5A6139B785EB}"/>
              </a:ext>
            </a:extLst>
          </p:cNvPr>
          <p:cNvSpPr>
            <a:spLocks/>
          </p:cNvSpPr>
          <p:nvPr/>
        </p:nvSpPr>
        <p:spPr>
          <a:xfrm>
            <a:off x="4656613"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CC6BD4EC-E07D-DD4C-B59C-9CBD6671308E}"/>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8365AFBF-38CF-3F49-AB75-2C1431ACA5DF}"/>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E18AC450-924D-FB42-B80E-B2655B6AB715}"/>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0D2946F3-DD28-0148-8531-9A439136FD58}"/>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330063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dirty="0">
                <a:solidFill>
                  <a:schemeClr val="bg1"/>
                </a:solidFill>
              </a:rPr>
              <a:t>Methodology</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83BD2C84-7196-FC40-9FF3-1B073E9A17F9}"/>
              </a:ext>
            </a:extLst>
          </p:cNvPr>
          <p:cNvSpPr>
            <a:spLocks/>
          </p:cNvSpPr>
          <p:nvPr/>
        </p:nvSpPr>
        <p:spPr>
          <a:xfrm>
            <a:off x="387350"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D41C7AC9-1223-EF47-A409-DE67ADF92AC7}"/>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4597C8DB-ECA4-E241-A006-717DD5D8302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8AF6F696-33BF-014B-9C9C-1C20E7B33A4D}"/>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C7879E80-5E3B-5848-84DB-EE4F22079E46}"/>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CE282CEF-BD86-C543-B938-D41433F42C53}"/>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6366977D-723A-B14F-B95C-10AB39B0AFD0}"/>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4BFAEC40-3E4B-4C48-A4C2-5A4FC6B62C3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1219811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698"/>
        <p:cNvGrpSpPr/>
        <p:nvPr/>
      </p:nvGrpSpPr>
      <p:grpSpPr>
        <a:xfrm>
          <a:off x="0" y="0"/>
          <a:ext cx="0" cy="0"/>
          <a:chOff x="0" y="0"/>
          <a:chExt cx="0" cy="0"/>
        </a:xfrm>
      </p:grpSpPr>
      <p:sp>
        <p:nvSpPr>
          <p:cNvPr id="28699" name="Google Shape;28699;p116"/>
          <p:cNvSpPr txBox="1">
            <a:spLocks noGrp="1"/>
          </p:cNvSpPr>
          <p:nvPr>
            <p:ph type="body" idx="1"/>
          </p:nvPr>
        </p:nvSpPr>
        <p:spPr>
          <a:xfrm>
            <a:off x="384474" y="1282761"/>
            <a:ext cx="11376300" cy="4736700"/>
          </a:xfrm>
          <a:prstGeom prst="rect">
            <a:avLst/>
          </a:prstGeom>
          <a:noFill/>
          <a:ln>
            <a:noFill/>
          </a:ln>
        </p:spPr>
        <p:txBody>
          <a:bodyPr spcFirstLastPara="1" wrap="square" lIns="0" tIns="0" rIns="0" bIns="0" anchor="t" anchorCtr="0">
            <a:noAutofit/>
          </a:bodyPr>
          <a:lstStyle/>
          <a:p>
            <a:pPr marL="0" indent="0">
              <a:buClr>
                <a:srgbClr val="0D0D0D"/>
              </a:buClr>
              <a:buNone/>
            </a:pPr>
            <a:r>
              <a:rPr lang="en-GB" sz="1100" b="1" dirty="0">
                <a:solidFill>
                  <a:srgbClr val="DD1F28"/>
                </a:solidFill>
              </a:rPr>
              <a:t>Data Sources:</a:t>
            </a:r>
            <a:endParaRPr lang="en-GB" sz="1100" dirty="0">
              <a:solidFill>
                <a:srgbClr val="000000"/>
              </a:solidFill>
            </a:endParaRPr>
          </a:p>
          <a:p>
            <a:pPr marL="239395" indent="-239395">
              <a:buClr>
                <a:srgbClr val="0D0D0D"/>
              </a:buClr>
            </a:pPr>
            <a:r>
              <a:rPr lang="en-GB" sz="1100" dirty="0">
                <a:solidFill>
                  <a:srgbClr val="000000"/>
                </a:solidFill>
              </a:rPr>
              <a:t>JSON file of xT values as a 12x8 grid: </a:t>
            </a:r>
            <a:r>
              <a:rPr lang="en-GB" sz="1100" dirty="0">
                <a:solidFill>
                  <a:srgbClr val="1A4093"/>
                </a:solidFill>
                <a:hlinkClick r:id="rId3">
                  <a:extLst>
                    <a:ext uri="{A12FA001-AC4F-418D-AE19-62706E023703}">
                      <ahyp:hlinkClr xmlns:ahyp="http://schemas.microsoft.com/office/drawing/2018/hyperlinkcolor" val="tx"/>
                    </a:ext>
                  </a:extLst>
                </a:hlinkClick>
              </a:rPr>
              <a:t>karun.in/blog/data/open_xt_12x8_v1.json</a:t>
            </a:r>
            <a:r>
              <a:rPr lang="en-GB" sz="1100" dirty="0">
                <a:solidFill>
                  <a:srgbClr val="670E36"/>
                </a:solidFill>
              </a:rPr>
              <a:t>.</a:t>
            </a:r>
          </a:p>
          <a:p>
            <a:pPr marL="0" indent="0">
              <a:buClr>
                <a:srgbClr val="0D0D0D"/>
              </a:buClr>
              <a:buNone/>
            </a:pPr>
            <a:endParaRPr lang="en-GB" sz="1100" b="1" dirty="0">
              <a:solidFill>
                <a:srgbClr val="DD1F28"/>
              </a:solidFill>
            </a:endParaRPr>
          </a:p>
          <a:p>
            <a:pPr marL="0" indent="0">
              <a:buClr>
                <a:srgbClr val="0D0D0D"/>
              </a:buClr>
              <a:buNone/>
            </a:pPr>
            <a:r>
              <a:rPr lang="en-GB" sz="1100" b="1" dirty="0">
                <a:solidFill>
                  <a:srgbClr val="DD1F28"/>
                </a:solidFill>
              </a:rPr>
              <a:t>Videos and Webinars:</a:t>
            </a:r>
            <a:endParaRPr lang="en-GB" sz="1100" dirty="0">
              <a:solidFill>
                <a:srgbClr val="DD1F28"/>
              </a:solidFill>
            </a:endParaRPr>
          </a:p>
          <a:p>
            <a:pPr marL="239994" lvl="0" indent="-239994">
              <a:buClr>
                <a:srgbClr val="0D0D0D"/>
              </a:buClr>
            </a:pPr>
            <a:r>
              <a:rPr lang="en-GB" sz="1100" dirty="0">
                <a:solidFill>
                  <a:srgbClr val="0D0D0D"/>
                </a:solidFill>
              </a:rPr>
              <a:t>Tableau for Sport by </a:t>
            </a:r>
            <a:r>
              <a:rPr lang="en-GB" sz="1100" u="sng" dirty="0">
                <a:solidFill>
                  <a:srgbClr val="1B458F"/>
                </a:solidFill>
                <a:hlinkClick r:id="rId4">
                  <a:extLst>
                    <a:ext uri="{A12FA001-AC4F-418D-AE19-62706E023703}">
                      <ahyp:hlinkClr xmlns:ahyp="http://schemas.microsoft.com/office/drawing/2018/hyperlinkcolor" val="tx"/>
                    </a:ext>
                  </a:extLst>
                </a:hlinkClick>
              </a:rPr>
              <a:t>Rob Carroll</a:t>
            </a:r>
            <a:r>
              <a:rPr lang="en-GB" sz="1100" dirty="0">
                <a:solidFill>
                  <a:srgbClr val="0D0D0D"/>
                </a:solidFill>
              </a:rPr>
              <a:t>: </a:t>
            </a:r>
            <a:r>
              <a:rPr lang="en-GB" sz="1100" u="sng" dirty="0">
                <a:solidFill>
                  <a:srgbClr val="1B458F"/>
                </a:solidFill>
                <a:hlinkClick r:id="rId5">
                  <a:extLst>
                    <a:ext uri="{A12FA001-AC4F-418D-AE19-62706E023703}">
                      <ahyp:hlinkClr xmlns:ahyp="http://schemas.microsoft.com/office/drawing/2018/hyperlinkcolor" val="tx"/>
                    </a:ext>
                  </a:extLst>
                </a:hlinkClick>
              </a:rPr>
              <a:t>youtube.com/playlist?list=PLchE8bhmmIxK94imJ4QZncXrbld_NGoiW</a:t>
            </a:r>
            <a:endParaRPr lang="en-GB" sz="1100" dirty="0">
              <a:solidFill>
                <a:srgbClr val="0D0D0D"/>
              </a:solidFill>
            </a:endParaRPr>
          </a:p>
          <a:p>
            <a:pPr marL="239395" lvl="0" indent="-239395">
              <a:buClr>
                <a:srgbClr val="0D0D0D"/>
              </a:buClr>
            </a:pPr>
            <a:endParaRPr lang="en-GB" sz="1100" dirty="0">
              <a:solidFill>
                <a:srgbClr val="0D0D0D"/>
              </a:solidFill>
            </a:endParaRPr>
          </a:p>
          <a:p>
            <a:pPr marL="0" indent="0">
              <a:buClr>
                <a:srgbClr val="0D0D0D"/>
              </a:buClr>
              <a:buNone/>
            </a:pPr>
            <a:r>
              <a:rPr lang="en-GB" sz="1100" b="1" dirty="0">
                <a:solidFill>
                  <a:srgbClr val="DD1F28"/>
                </a:solidFill>
              </a:rPr>
              <a:t>Graphics:</a:t>
            </a:r>
            <a:endParaRPr lang="en-GB" sz="1100" dirty="0">
              <a:solidFill>
                <a:srgbClr val="DD1F28"/>
              </a:solidFill>
            </a:endParaRPr>
          </a:p>
          <a:p>
            <a:pPr marL="239395" lvl="0" indent="-239395">
              <a:buClr>
                <a:srgbClr val="0D0D0D"/>
              </a:buClr>
            </a:pPr>
            <a:r>
              <a:rPr lang="en-GB" sz="1100" dirty="0">
                <a:solidFill>
                  <a:srgbClr val="0D0D0D"/>
                </a:solidFill>
              </a:rPr>
              <a:t>Tableau pitch templates by </a:t>
            </a:r>
            <a:r>
              <a:rPr lang="en-GB" sz="1100" u="sng" dirty="0">
                <a:solidFill>
                  <a:srgbClr val="1B458F"/>
                </a:solidFill>
                <a:hlinkClick r:id="rId6">
                  <a:extLst>
                    <a:ext uri="{A12FA001-AC4F-418D-AE19-62706E023703}">
                      <ahyp:hlinkClr xmlns:ahyp="http://schemas.microsoft.com/office/drawing/2018/hyperlinkcolor" val="tx"/>
                    </a:ext>
                  </a:extLst>
                </a:hlinkClick>
              </a:rPr>
              <a:t>James Smith</a:t>
            </a:r>
            <a:r>
              <a:rPr lang="en-GB" sz="1100" dirty="0">
                <a:solidFill>
                  <a:srgbClr val="0D0D0D"/>
                </a:solidFill>
              </a:rPr>
              <a:t>: </a:t>
            </a:r>
            <a:r>
              <a:rPr lang="en-GB" sz="1100" u="sng" dirty="0">
                <a:solidFill>
                  <a:srgbClr val="1B458F"/>
                </a:solidFill>
                <a:hlinkClick r:id="rId7">
                  <a:extLst>
                    <a:ext uri="{A12FA001-AC4F-418D-AE19-62706E023703}">
                      <ahyp:hlinkClr xmlns:ahyp="http://schemas.microsoft.com/office/drawing/2018/hyperlinkcolor" val="tx"/>
                    </a:ext>
                  </a:extLst>
                </a:hlinkClick>
              </a:rPr>
              <a:t>drive.google.com/drive/folders/1TsD5_l3VFlZd0C-APggu3ERHNA9dnjKk</a:t>
            </a:r>
            <a:r>
              <a:rPr lang="en-GB" sz="1100" dirty="0">
                <a:solidFill>
                  <a:srgbClr val="1B458F"/>
                </a:solidFill>
              </a:rPr>
              <a:t> </a:t>
            </a:r>
            <a:r>
              <a:rPr lang="en-GB" sz="1100" dirty="0">
                <a:solidFill>
                  <a:srgbClr val="0D0D0D"/>
                </a:solidFill>
              </a:rPr>
              <a:t>Accompanying Medium blog post: </a:t>
            </a:r>
            <a:r>
              <a:rPr lang="en-GB" sz="1100" u="sng" dirty="0">
                <a:solidFill>
                  <a:srgbClr val="1B458F"/>
                </a:solidFill>
                <a:hlinkClick r:id="rId8">
                  <a:extLst>
                    <a:ext uri="{A12FA001-AC4F-418D-AE19-62706E023703}">
                      <ahyp:hlinkClr xmlns:ahyp="http://schemas.microsoft.com/office/drawing/2018/hyperlinkcolor" val="tx"/>
                    </a:ext>
                  </a:extLst>
                </a:hlinkClick>
              </a:rPr>
              <a:t>medium.com/analytics-vidhya/how-to-create-football-pitches-goals-as-backgrounds-in-tableau-7b1a7800ae1c</a:t>
            </a:r>
            <a:endParaRPr lang="en-GB" sz="1100" dirty="0">
              <a:solidFill>
                <a:srgbClr val="1B458F"/>
              </a:solidFill>
            </a:endParaRPr>
          </a:p>
          <a:p>
            <a:pPr marL="0" lvl="0" indent="0" algn="l" rtl="0">
              <a:spcBef>
                <a:spcPts val="0"/>
              </a:spcBef>
              <a:spcAft>
                <a:spcPts val="0"/>
              </a:spcAft>
              <a:buClr>
                <a:srgbClr val="7C7C81"/>
              </a:buClr>
              <a:buSzPts val="1000"/>
              <a:buNone/>
            </a:pPr>
            <a:endParaRPr lang="en-GB" sz="1100" b="1" dirty="0">
              <a:solidFill>
                <a:srgbClr val="0D0D0D"/>
              </a:solidFill>
            </a:endParaRPr>
          </a:p>
          <a:p>
            <a:pPr marL="0" lvl="0" indent="0">
              <a:buClr>
                <a:srgbClr val="0D0D0D"/>
              </a:buClr>
              <a:buSzPts val="1000"/>
              <a:buNone/>
            </a:pPr>
            <a:r>
              <a:rPr lang="en-GB" sz="1100" b="1" dirty="0">
                <a:solidFill>
                  <a:srgbClr val="DD1F28"/>
                </a:solidFill>
              </a:rPr>
              <a:t>Research:</a:t>
            </a:r>
            <a:endParaRPr lang="en-GB" sz="1100" dirty="0">
              <a:solidFill>
                <a:srgbClr val="DD1F28"/>
              </a:solidFill>
            </a:endParaRPr>
          </a:p>
          <a:p>
            <a:pPr marL="171450" indent="-171450">
              <a:buSzPts val="1000"/>
            </a:pPr>
            <a:r>
              <a:rPr lang="en-GB" sz="1100" dirty="0">
                <a:solidFill>
                  <a:srgbClr val="000000"/>
                </a:solidFill>
              </a:rPr>
              <a:t>Beyond Expected Goals by </a:t>
            </a:r>
            <a:r>
              <a:rPr lang="en-GB" sz="1100" dirty="0">
                <a:solidFill>
                  <a:srgbClr val="1B458F"/>
                </a:solidFill>
                <a:hlinkClick r:id="rId9">
                  <a:extLst>
                    <a:ext uri="{A12FA001-AC4F-418D-AE19-62706E023703}">
                      <ahyp:hlinkClr xmlns:ahyp="http://schemas.microsoft.com/office/drawing/2018/hyperlinkcolor" val="tx"/>
                    </a:ext>
                  </a:extLst>
                </a:hlinkClick>
              </a:rPr>
              <a:t>William Spearman</a:t>
            </a:r>
            <a:r>
              <a:rPr lang="en-GB" sz="1100" dirty="0">
                <a:solidFill>
                  <a:srgbClr val="000000"/>
                </a:solidFill>
              </a:rPr>
              <a:t>: </a:t>
            </a:r>
            <a:r>
              <a:rPr lang="en-GB" sz="1100" dirty="0">
                <a:solidFill>
                  <a:srgbClr val="1B458F"/>
                </a:solidFill>
                <a:hlinkClick r:id="rId10">
                  <a:extLst>
                    <a:ext uri="{A12FA001-AC4F-418D-AE19-62706E023703}">
                      <ahyp:hlinkClr xmlns:ahyp="http://schemas.microsoft.com/office/drawing/2018/hyperlinkcolor" val="tx"/>
                    </a:ext>
                  </a:extLst>
                </a:hlinkClick>
              </a:rPr>
              <a:t>www.researchgate.net/publication/327139841_Beyond_Expected_Goals</a:t>
            </a:r>
            <a:r>
              <a:rPr lang="en-GB" sz="1100" dirty="0">
                <a:solidFill>
                  <a:srgbClr val="1B458F"/>
                </a:solidFill>
              </a:rPr>
              <a:t> </a:t>
            </a:r>
            <a:endParaRPr lang="en-GB" sz="1100" b="1" dirty="0">
              <a:solidFill>
                <a:srgbClr val="1B458F"/>
              </a:solidFill>
            </a:endParaRPr>
          </a:p>
          <a:p>
            <a:pPr marL="0" lvl="0" indent="0" algn="l" rtl="0">
              <a:spcBef>
                <a:spcPts val="0"/>
              </a:spcBef>
              <a:spcAft>
                <a:spcPts val="0"/>
              </a:spcAft>
              <a:buClr>
                <a:srgbClr val="7C7C81"/>
              </a:buClr>
              <a:buSzPts val="1000"/>
              <a:buNone/>
            </a:pPr>
            <a:endParaRPr sz="1100" b="1" dirty="0">
              <a:solidFill>
                <a:srgbClr val="0D0D0D"/>
              </a:solidFill>
            </a:endParaRPr>
          </a:p>
          <a:p>
            <a:pPr marL="0" lvl="0" indent="0" algn="l" rtl="0">
              <a:spcBef>
                <a:spcPts val="0"/>
              </a:spcBef>
              <a:spcAft>
                <a:spcPts val="0"/>
              </a:spcAft>
              <a:buClr>
                <a:srgbClr val="0D0D0D"/>
              </a:buClr>
              <a:buSzPts val="1000"/>
              <a:buNone/>
            </a:pPr>
            <a:r>
              <a:rPr lang="en-GB" sz="1100" b="1" dirty="0">
                <a:solidFill>
                  <a:srgbClr val="DD1F28"/>
                </a:solidFill>
              </a:rPr>
              <a:t>Python Libraries:</a:t>
            </a:r>
            <a:endParaRPr sz="1100" dirty="0">
              <a:solidFill>
                <a:srgbClr val="DD1F28"/>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1">
                  <a:extLst>
                    <a:ext uri="{A12FA001-AC4F-418D-AE19-62706E023703}">
                      <ahyp:hlinkClr xmlns:ahyp="http://schemas.microsoft.com/office/drawing/2018/hyperlinkcolor" val="tx"/>
                    </a:ext>
                  </a:extLst>
                </a:hlinkClick>
              </a:rPr>
              <a:t>pandas</a:t>
            </a:r>
            <a:endParaRPr sz="1100" dirty="0">
              <a:solidFill>
                <a:srgbClr val="1B458F"/>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2">
                  <a:extLst>
                    <a:ext uri="{A12FA001-AC4F-418D-AE19-62706E023703}">
                      <ahyp:hlinkClr xmlns:ahyp="http://schemas.microsoft.com/office/drawing/2018/hyperlinkcolor" val="tx"/>
                    </a:ext>
                  </a:extLst>
                </a:hlinkClick>
              </a:rPr>
              <a:t>Matplotlib</a:t>
            </a:r>
            <a:endParaRPr sz="1100" dirty="0">
              <a:solidFill>
                <a:srgbClr val="1B458F"/>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3">
                  <a:extLst>
                    <a:ext uri="{A12FA001-AC4F-418D-AE19-62706E023703}">
                      <ahyp:hlinkClr xmlns:ahyp="http://schemas.microsoft.com/office/drawing/2018/hyperlinkcolor" val="tx"/>
                    </a:ext>
                  </a:extLst>
                </a:hlinkClick>
              </a:rPr>
              <a:t>Plotly</a:t>
            </a:r>
            <a:endParaRPr sz="1100" dirty="0">
              <a:solidFill>
                <a:srgbClr val="1B458F"/>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4">
                  <a:extLst>
                    <a:ext uri="{A12FA001-AC4F-418D-AE19-62706E023703}">
                      <ahyp:hlinkClr xmlns:ahyp="http://schemas.microsoft.com/office/drawing/2018/hyperlinkcolor" val="tx"/>
                    </a:ext>
                  </a:extLst>
                </a:hlinkClick>
              </a:rPr>
              <a:t>Beautiful Soup</a:t>
            </a:r>
            <a:endParaRPr sz="1100" dirty="0">
              <a:solidFill>
                <a:srgbClr val="1B458F"/>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5">
                  <a:extLst>
                    <a:ext uri="{A12FA001-AC4F-418D-AE19-62706E023703}">
                      <ahyp:hlinkClr xmlns:ahyp="http://schemas.microsoft.com/office/drawing/2018/hyperlinkcolor" val="tx"/>
                    </a:ext>
                  </a:extLst>
                </a:hlinkClick>
              </a:rPr>
              <a:t>Record Linkage</a:t>
            </a:r>
            <a:endParaRPr sz="1100" dirty="0">
              <a:solidFill>
                <a:srgbClr val="1B458F"/>
              </a:solidFill>
            </a:endParaRPr>
          </a:p>
          <a:p>
            <a:pPr marL="239395" lvl="0" indent="-239395" algn="l" rtl="0">
              <a:spcBef>
                <a:spcPts val="0"/>
              </a:spcBef>
              <a:spcAft>
                <a:spcPts val="0"/>
              </a:spcAft>
              <a:buClr>
                <a:srgbClr val="000000"/>
              </a:buClr>
              <a:buSzPts val="1000"/>
              <a:buChar char="•"/>
            </a:pPr>
            <a:r>
              <a:rPr lang="en-GB" sz="1100" u="sng" dirty="0">
                <a:solidFill>
                  <a:srgbClr val="1B458F"/>
                </a:solidFill>
                <a:hlinkClick r:id="rId16">
                  <a:extLst>
                    <a:ext uri="{A12FA001-AC4F-418D-AE19-62706E023703}">
                      <ahyp:hlinkClr xmlns:ahyp="http://schemas.microsoft.com/office/drawing/2018/hyperlinkcolor" val="tx"/>
                    </a:ext>
                  </a:extLst>
                </a:hlinkClick>
              </a:rPr>
              <a:t>scikit-learn</a:t>
            </a:r>
            <a:endParaRPr sz="1100" dirty="0">
              <a:solidFill>
                <a:srgbClr val="1B458F"/>
              </a:solidFill>
            </a:endParaRPr>
          </a:p>
          <a:p>
            <a:pPr marL="0" lvl="0" indent="0">
              <a:buSzPts val="1000"/>
              <a:buNone/>
            </a:pPr>
            <a:endParaRPr lang="en-GB" sz="1100" b="1" dirty="0">
              <a:solidFill>
                <a:srgbClr val="0D0D0D"/>
              </a:solidFill>
            </a:endParaRPr>
          </a:p>
          <a:p>
            <a:pPr marL="0" lvl="0" indent="0">
              <a:buClr>
                <a:srgbClr val="0D0D0D"/>
              </a:buClr>
              <a:buSzPts val="1000"/>
              <a:buNone/>
            </a:pPr>
            <a:r>
              <a:rPr lang="en-GB" sz="1100" b="1" dirty="0">
                <a:solidFill>
                  <a:srgbClr val="DD1F28"/>
                </a:solidFill>
              </a:rPr>
              <a:t>Custom Football Libraries:</a:t>
            </a:r>
            <a:endParaRPr lang="en-GB" sz="1100" dirty="0">
              <a:solidFill>
                <a:srgbClr val="DD1F28"/>
              </a:solidFill>
            </a:endParaRPr>
          </a:p>
          <a:p>
            <a:pPr marL="239395" lvl="0" indent="-239395">
              <a:buClr>
                <a:srgbClr val="000000"/>
              </a:buClr>
              <a:buSzPts val="1000"/>
            </a:pPr>
            <a:r>
              <a:rPr lang="en-GB" sz="1100" dirty="0" err="1">
                <a:solidFill>
                  <a:srgbClr val="000000"/>
                </a:solidFill>
              </a:rPr>
              <a:t>FC,rSTATS</a:t>
            </a:r>
            <a:r>
              <a:rPr lang="en-GB" sz="1100" dirty="0">
                <a:solidFill>
                  <a:srgbClr val="000000"/>
                </a:solidFill>
              </a:rPr>
              <a:t>: </a:t>
            </a:r>
            <a:r>
              <a:rPr lang="en-GB" sz="1100" dirty="0">
                <a:solidFill>
                  <a:srgbClr val="1B458F"/>
                </a:solidFill>
                <a:hlinkClick r:id="rId17">
                  <a:extLst>
                    <a:ext uri="{A12FA001-AC4F-418D-AE19-62706E023703}">
                      <ahyp:hlinkClr xmlns:ahyp="http://schemas.microsoft.com/office/drawing/2018/hyperlinkcolor" val="tx"/>
                    </a:ext>
                  </a:extLst>
                </a:hlinkClick>
              </a:rPr>
              <a:t>www.fcrstats.com/fcrstats_package.html</a:t>
            </a:r>
            <a:r>
              <a:rPr lang="en-GB" sz="1100" dirty="0">
                <a:solidFill>
                  <a:srgbClr val="000000"/>
                </a:solidFill>
              </a:rPr>
              <a:t>. Parse F24 data: </a:t>
            </a:r>
            <a:r>
              <a:rPr lang="en-GB" sz="1100" dirty="0">
                <a:solidFill>
                  <a:srgbClr val="1B458F"/>
                </a:solidFill>
                <a:hlinkClick r:id="rId18">
                  <a:extLst>
                    <a:ext uri="{A12FA001-AC4F-418D-AE19-62706E023703}">
                      <ahyp:hlinkClr xmlns:ahyp="http://schemas.microsoft.com/office/drawing/2018/hyperlinkcolor" val="tx"/>
                    </a:ext>
                  </a:extLst>
                </a:hlinkClick>
              </a:rPr>
              <a:t>github.com/FCrSTATS/OptaEventData/blob/master/optaparse7.md</a:t>
            </a:r>
            <a:r>
              <a:rPr lang="en-GB" sz="1100" dirty="0">
                <a:solidFill>
                  <a:srgbClr val="1B458F"/>
                </a:solidFill>
              </a:rPr>
              <a:t> </a:t>
            </a:r>
          </a:p>
          <a:p>
            <a:pPr marL="0" lvl="0" indent="0" algn="l" rtl="0">
              <a:spcBef>
                <a:spcPts val="0"/>
              </a:spcBef>
              <a:spcAft>
                <a:spcPts val="0"/>
              </a:spcAft>
              <a:buClr>
                <a:srgbClr val="7C7C81"/>
              </a:buClr>
              <a:buSzPts val="1000"/>
              <a:buNone/>
            </a:pPr>
            <a:endParaRPr sz="1100" b="1" dirty="0">
              <a:solidFill>
                <a:srgbClr val="0D0D0D"/>
              </a:solidFill>
            </a:endParaRPr>
          </a:p>
          <a:p>
            <a:pPr marL="0" lvl="0" indent="0" algn="l" rtl="0">
              <a:spcBef>
                <a:spcPts val="0"/>
              </a:spcBef>
              <a:spcAft>
                <a:spcPts val="0"/>
              </a:spcAft>
              <a:buClr>
                <a:srgbClr val="0D0D0D"/>
              </a:buClr>
              <a:buSzPts val="1000"/>
              <a:buNone/>
            </a:pPr>
            <a:r>
              <a:rPr lang="en-GB" sz="1100" b="1" dirty="0">
                <a:solidFill>
                  <a:srgbClr val="DD1F28"/>
                </a:solidFill>
              </a:rPr>
              <a:t>Resources:</a:t>
            </a:r>
            <a:endParaRPr sz="1100" dirty="0">
              <a:solidFill>
                <a:srgbClr val="DD1F28"/>
              </a:solidFill>
            </a:endParaRPr>
          </a:p>
          <a:p>
            <a:pPr marL="239395" indent="-239395">
              <a:buClr>
                <a:srgbClr val="0D0D0D"/>
              </a:buClr>
              <a:buSzPts val="1000"/>
            </a:pPr>
            <a:r>
              <a:rPr lang="en-GB" sz="1100" dirty="0">
                <a:solidFill>
                  <a:srgbClr val="000000"/>
                </a:solidFill>
              </a:rPr>
              <a:t>Football Formations and Strategies eBook by Russell Pope: </a:t>
            </a:r>
            <a:r>
              <a:rPr lang="en-GB" sz="1100" dirty="0">
                <a:solidFill>
                  <a:srgbClr val="1B458F"/>
                </a:solidFill>
                <a:hlinkClick r:id="rId19">
                  <a:extLst>
                    <a:ext uri="{A12FA001-AC4F-418D-AE19-62706E023703}">
                      <ahyp:hlinkClr xmlns:ahyp="http://schemas.microsoft.com/office/drawing/2018/hyperlinkcolor" val="tx"/>
                    </a:ext>
                  </a:extLst>
                </a:hlinkClick>
              </a:rPr>
              <a:t>drive.google.com/file/d/1pLAETNVUf4Qwe5jRasCUNdxwVgngEiOK</a:t>
            </a:r>
            <a:r>
              <a:rPr lang="en-GB" sz="1100" dirty="0">
                <a:solidFill>
                  <a:srgbClr val="07183D"/>
                </a:solidFill>
                <a:hlinkClick r:id="rId19">
                  <a:extLst>
                    <a:ext uri="{A12FA001-AC4F-418D-AE19-62706E023703}">
                      <ahyp:hlinkClr xmlns:ahyp="http://schemas.microsoft.com/office/drawing/2018/hyperlinkcolor" val="tx"/>
                    </a:ext>
                  </a:extLst>
                </a:hlinkClick>
              </a:rPr>
              <a:t>/</a:t>
            </a:r>
            <a:endParaRPr lang="en-GB" sz="1100" dirty="0">
              <a:solidFill>
                <a:srgbClr val="07183D"/>
              </a:solidFill>
            </a:endParaRPr>
          </a:p>
          <a:p>
            <a:pPr marL="239395" indent="-239395">
              <a:buClr>
                <a:srgbClr val="0D0D0D"/>
              </a:buClr>
              <a:buSzPts val="1000"/>
            </a:pPr>
            <a:r>
              <a:rPr lang="en-GB" sz="1100" dirty="0">
                <a:solidFill>
                  <a:srgbClr val="0D0D0D"/>
                </a:solidFill>
              </a:rPr>
              <a:t>Concise list of publicly available Football Analytics resources by </a:t>
            </a:r>
            <a:r>
              <a:rPr lang="en-GB" sz="1100" u="sng" dirty="0">
                <a:solidFill>
                  <a:srgbClr val="1B458F"/>
                </a:solidFill>
                <a:hlinkClick r:id="rId20">
                  <a:extLst>
                    <a:ext uri="{A12FA001-AC4F-418D-AE19-62706E023703}">
                      <ahyp:hlinkClr xmlns:ahyp="http://schemas.microsoft.com/office/drawing/2018/hyperlinkcolor" val="tx"/>
                    </a:ext>
                  </a:extLst>
                </a:hlinkClick>
              </a:rPr>
              <a:t>Edd Webster</a:t>
            </a:r>
            <a:r>
              <a:rPr lang="en-GB" sz="1100" dirty="0">
                <a:solidFill>
                  <a:srgbClr val="0D0D0D"/>
                </a:solidFill>
              </a:rPr>
              <a:t>: </a:t>
            </a:r>
            <a:r>
              <a:rPr lang="en-GB" sz="1100" u="sng" dirty="0">
                <a:solidFill>
                  <a:srgbClr val="1B458F"/>
                </a:solidFill>
                <a:hlinkClick r:id="rId21">
                  <a:extLst>
                    <a:ext uri="{A12FA001-AC4F-418D-AE19-62706E023703}">
                      <ahyp:hlinkClr xmlns:ahyp="http://schemas.microsoft.com/office/drawing/2018/hyperlinkcolor" val="tx"/>
                    </a:ext>
                  </a:extLst>
                </a:hlinkClick>
              </a:rPr>
              <a:t>github.com/eddwebster/football_analytics</a:t>
            </a:r>
            <a:r>
              <a:rPr lang="en-GB" sz="1100" dirty="0">
                <a:solidFill>
                  <a:srgbClr val="1B458F"/>
                </a:solidFill>
              </a:rPr>
              <a:t> </a:t>
            </a:r>
            <a:endParaRPr sz="1100" dirty="0">
              <a:solidFill>
                <a:srgbClr val="1B458F"/>
              </a:solidFill>
            </a:endParaRPr>
          </a:p>
          <a:p>
            <a:pPr marL="0" lvl="0" indent="0" algn="l" rtl="0">
              <a:spcBef>
                <a:spcPts val="0"/>
              </a:spcBef>
              <a:spcAft>
                <a:spcPts val="0"/>
              </a:spcAft>
              <a:buClr>
                <a:srgbClr val="0D0D0D"/>
              </a:buClr>
              <a:buSzPts val="1000"/>
              <a:buNone/>
            </a:pPr>
            <a:endParaRPr sz="1100" dirty="0">
              <a:solidFill>
                <a:srgbClr val="1B458F"/>
              </a:solidFill>
            </a:endParaRPr>
          </a:p>
        </p:txBody>
      </p:sp>
      <p:sp>
        <p:nvSpPr>
          <p:cNvPr id="28700" name="Google Shape;28700;p11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50</a:t>
            </a:fld>
            <a:endParaRPr/>
          </a:p>
        </p:txBody>
      </p:sp>
      <p:sp>
        <p:nvSpPr>
          <p:cNvPr id="28701" name="Google Shape;28701;p116"/>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Data, libraries, graphics, and miscellaneous resources used to create this deck</a:t>
            </a:r>
            <a:endParaRPr dirty="0"/>
          </a:p>
        </p:txBody>
      </p:sp>
      <p:sp>
        <p:nvSpPr>
          <p:cNvPr id="28702" name="Google Shape;28702;p116"/>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References and Further Reading</a:t>
            </a:r>
            <a:endParaRPr dirty="0"/>
          </a:p>
        </p:txBody>
      </p:sp>
      <p:sp>
        <p:nvSpPr>
          <p:cNvPr id="6" name="Google Shape;26913;p30">
            <a:hlinkClick r:id="rId22" action="ppaction://hlinksldjump"/>
            <a:extLst>
              <a:ext uri="{FF2B5EF4-FFF2-40B4-BE49-F238E27FC236}">
                <a16:creationId xmlns:a16="http://schemas.microsoft.com/office/drawing/2014/main" id="{3BBE108E-299B-2B41-806B-23DF415A2BA5}"/>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7" name="Google Shape;27038;p37">
            <a:hlinkClick r:id="rId23" action="ppaction://hlinksldjump"/>
            <a:extLst>
              <a:ext uri="{FF2B5EF4-FFF2-40B4-BE49-F238E27FC236}">
                <a16:creationId xmlns:a16="http://schemas.microsoft.com/office/drawing/2014/main" id="{FCE2CAA9-B9C0-7C45-A8DE-BFFA53467EA9}"/>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8" name="Google Shape;27039;p37">
            <a:hlinkClick r:id="rId24" action="ppaction://hlinksldjump"/>
            <a:extLst>
              <a:ext uri="{FF2B5EF4-FFF2-40B4-BE49-F238E27FC236}">
                <a16:creationId xmlns:a16="http://schemas.microsoft.com/office/drawing/2014/main" id="{F327AF5C-4C6D-CA42-AEBE-54F043DC38E6}"/>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9" name="Google Shape;27040;p37">
            <a:hlinkClick r:id="rId25" action="ppaction://hlinksldjump"/>
            <a:extLst>
              <a:ext uri="{FF2B5EF4-FFF2-40B4-BE49-F238E27FC236}">
                <a16:creationId xmlns:a16="http://schemas.microsoft.com/office/drawing/2014/main" id="{198F28F1-F413-B24B-AA3D-BD06F1FA8BB8}"/>
              </a:ext>
            </a:extLst>
          </p:cNvPr>
          <p:cNvSpPr>
            <a:spLocks/>
          </p:cNvSpPr>
          <p:nvPr/>
        </p:nvSpPr>
        <p:spPr>
          <a:xfrm>
            <a:off x="4656613"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0" name="Google Shape;27042;p37">
            <a:hlinkClick r:id="rId26" action="ppaction://hlinksldjump"/>
            <a:extLst>
              <a:ext uri="{FF2B5EF4-FFF2-40B4-BE49-F238E27FC236}">
                <a16:creationId xmlns:a16="http://schemas.microsoft.com/office/drawing/2014/main" id="{81D3D892-0F71-CB4C-94E6-A6787116C62F}"/>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1" name="Google Shape;27043;p37">
            <a:hlinkClick r:id="rId27" action="ppaction://hlinksldjump"/>
            <a:extLst>
              <a:ext uri="{FF2B5EF4-FFF2-40B4-BE49-F238E27FC236}">
                <a16:creationId xmlns:a16="http://schemas.microsoft.com/office/drawing/2014/main" id="{AE68ED75-6CCF-D94A-A2A2-7FA1BD74FD01}"/>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2" name="Google Shape;27039;p37">
            <a:hlinkClick r:id="rId28" action="ppaction://hlinksldjump"/>
            <a:extLst>
              <a:ext uri="{FF2B5EF4-FFF2-40B4-BE49-F238E27FC236}">
                <a16:creationId xmlns:a16="http://schemas.microsoft.com/office/drawing/2014/main" id="{4303A740-4B8B-7745-8C9C-0A0D5DD67AD5}"/>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3" name="Google Shape;27041;p37">
            <a:hlinkClick r:id="rId29" action="ppaction://hlinksldjump"/>
            <a:extLst>
              <a:ext uri="{FF2B5EF4-FFF2-40B4-BE49-F238E27FC236}">
                <a16:creationId xmlns:a16="http://schemas.microsoft.com/office/drawing/2014/main" id="{CD200638-635B-D749-B313-229AA077E333}"/>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24" name="Google Shape;28593;p107">
            <a:extLst>
              <a:ext uri="{FF2B5EF4-FFF2-40B4-BE49-F238E27FC236}">
                <a16:creationId xmlns:a16="http://schemas.microsoft.com/office/drawing/2014/main" id="{47847047-9162-0041-AC54-BA0CA9AF5AD3}"/>
              </a:ext>
            </a:extLst>
          </p:cNvPr>
          <p:cNvCxnSpPr/>
          <p:nvPr/>
        </p:nvCxnSpPr>
        <p:spPr>
          <a:xfrm>
            <a:off x="3520328" y="23656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25" name="Google Shape;28594;p107">
            <a:extLst>
              <a:ext uri="{FF2B5EF4-FFF2-40B4-BE49-F238E27FC236}">
                <a16:creationId xmlns:a16="http://schemas.microsoft.com/office/drawing/2014/main" id="{7216A040-BF7D-4A49-AEE0-E7DFAC7C7441}"/>
              </a:ext>
            </a:extLst>
          </p:cNvPr>
          <p:cNvCxnSpPr/>
          <p:nvPr/>
        </p:nvCxnSpPr>
        <p:spPr>
          <a:xfrm>
            <a:off x="3520328" y="4773149"/>
            <a:ext cx="5151300" cy="0"/>
          </a:xfrm>
          <a:prstGeom prst="straightConnector1">
            <a:avLst/>
          </a:prstGeom>
          <a:noFill/>
          <a:ln w="28575" cap="flat" cmpd="sng">
            <a:solidFill>
              <a:srgbClr val="FAEF22"/>
            </a:solidFill>
            <a:prstDash val="solid"/>
            <a:round/>
            <a:headEnd type="none" w="sm" len="sm"/>
            <a:tailEnd type="none" w="sm" len="sm"/>
          </a:ln>
        </p:spPr>
      </p:cxnSp>
      <p:sp>
        <p:nvSpPr>
          <p:cNvPr id="26" name="Google Shape;28592;p107">
            <a:extLst>
              <a:ext uri="{FF2B5EF4-FFF2-40B4-BE49-F238E27FC236}">
                <a16:creationId xmlns:a16="http://schemas.microsoft.com/office/drawing/2014/main" id="{7FF4FB23-7A4D-F246-923C-293B6F753D49}"/>
              </a:ext>
            </a:extLst>
          </p:cNvPr>
          <p:cNvSpPr txBox="1"/>
          <p:nvPr/>
        </p:nvSpPr>
        <p:spPr>
          <a:xfrm>
            <a:off x="2351584" y="3125553"/>
            <a:ext cx="7575900" cy="1202400"/>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i="0" dirty="0">
                <a:solidFill>
                  <a:schemeClr val="bg1"/>
                </a:solidFill>
                <a:latin typeface="Arial"/>
                <a:ea typeface="Arial"/>
                <a:cs typeface="Arial"/>
                <a:sym typeface="Arial"/>
              </a:rPr>
              <a:t>Appendix</a:t>
            </a:r>
            <a:endParaRPr sz="4500" dirty="0">
              <a:solidFill>
                <a:schemeClr val="bg1"/>
              </a:solidFill>
            </a:endParaRPr>
          </a:p>
        </p:txBody>
      </p:sp>
      <p:sp>
        <p:nvSpPr>
          <p:cNvPr id="5" name="Google Shape;26913;p30">
            <a:hlinkClick r:id="rId3" action="ppaction://hlinksldjump"/>
            <a:extLst>
              <a:ext uri="{FF2B5EF4-FFF2-40B4-BE49-F238E27FC236}">
                <a16:creationId xmlns:a16="http://schemas.microsoft.com/office/drawing/2014/main" id="{FC05CD06-C800-6C4C-8607-233C9B0DA5A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6" name="Google Shape;27038;p37">
            <a:hlinkClick r:id="rId4" action="ppaction://hlinksldjump"/>
            <a:extLst>
              <a:ext uri="{FF2B5EF4-FFF2-40B4-BE49-F238E27FC236}">
                <a16:creationId xmlns:a16="http://schemas.microsoft.com/office/drawing/2014/main" id="{0F905D3A-0129-BF4A-9A55-39577FD83EB4}"/>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7" name="Google Shape;27039;p37">
            <a:hlinkClick r:id="rId5" action="ppaction://hlinksldjump"/>
            <a:extLst>
              <a:ext uri="{FF2B5EF4-FFF2-40B4-BE49-F238E27FC236}">
                <a16:creationId xmlns:a16="http://schemas.microsoft.com/office/drawing/2014/main" id="{F7189FD6-9F84-1D45-902C-B66EB4B970E5}"/>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8" name="Google Shape;27040;p37">
            <a:hlinkClick r:id="rId6" action="ppaction://hlinksldjump"/>
            <a:extLst>
              <a:ext uri="{FF2B5EF4-FFF2-40B4-BE49-F238E27FC236}">
                <a16:creationId xmlns:a16="http://schemas.microsoft.com/office/drawing/2014/main" id="{2F0A127A-E33F-334E-B45D-2A669F2AAE1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9" name="Google Shape;27042;p37">
            <a:hlinkClick r:id="rId7" action="ppaction://hlinksldjump"/>
            <a:extLst>
              <a:ext uri="{FF2B5EF4-FFF2-40B4-BE49-F238E27FC236}">
                <a16:creationId xmlns:a16="http://schemas.microsoft.com/office/drawing/2014/main" id="{84174C4B-CE0E-D047-A7B9-40B6D60766C2}"/>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0" name="Google Shape;27043;p37">
            <a:hlinkClick r:id="rId8" action="ppaction://hlinksldjump"/>
            <a:extLst>
              <a:ext uri="{FF2B5EF4-FFF2-40B4-BE49-F238E27FC236}">
                <a16:creationId xmlns:a16="http://schemas.microsoft.com/office/drawing/2014/main" id="{4D0FF3D9-256F-974C-A666-6F341C32C569}"/>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1" name="Google Shape;27039;p37">
            <a:hlinkClick r:id="rId9" action="ppaction://hlinksldjump"/>
            <a:extLst>
              <a:ext uri="{FF2B5EF4-FFF2-40B4-BE49-F238E27FC236}">
                <a16:creationId xmlns:a16="http://schemas.microsoft.com/office/drawing/2014/main" id="{69657B49-E9E7-2D43-B325-FCEF08B7B706}"/>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2" name="Google Shape;27041;p37">
            <a:hlinkClick r:id="rId10" action="ppaction://hlinksldjump"/>
            <a:extLst>
              <a:ext uri="{FF2B5EF4-FFF2-40B4-BE49-F238E27FC236}">
                <a16:creationId xmlns:a16="http://schemas.microsoft.com/office/drawing/2014/main" id="{651A7244-F6C3-144F-8670-33F2631D0021}"/>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3202601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153"/>
        <p:cNvGrpSpPr/>
        <p:nvPr/>
      </p:nvGrpSpPr>
      <p:grpSpPr>
        <a:xfrm>
          <a:off x="0" y="0"/>
          <a:ext cx="0" cy="0"/>
          <a:chOff x="0" y="0"/>
          <a:chExt cx="0" cy="0"/>
        </a:xfrm>
      </p:grpSpPr>
      <p:sp>
        <p:nvSpPr>
          <p:cNvPr id="27154" name="Google Shape;27154;p42"/>
          <p:cNvSpPr/>
          <p:nvPr/>
        </p:nvSpPr>
        <p:spPr>
          <a:xfrm>
            <a:off x="6426283" y="1328514"/>
            <a:ext cx="5378400" cy="4267500"/>
          </a:xfrm>
          <a:prstGeom prst="roundRect">
            <a:avLst>
              <a:gd name="adj" fmla="val 16667"/>
            </a:avLst>
          </a:prstGeom>
          <a:solidFill>
            <a:srgbClr val="FDEAEB"/>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155" name="Google Shape;27155;p42"/>
          <p:cNvSpPr/>
          <p:nvPr/>
        </p:nvSpPr>
        <p:spPr>
          <a:xfrm>
            <a:off x="387350" y="1328513"/>
            <a:ext cx="5378400" cy="4267500"/>
          </a:xfrm>
          <a:prstGeom prst="roundRect">
            <a:avLst>
              <a:gd name="adj" fmla="val 16667"/>
            </a:avLst>
          </a:prstGeom>
          <a:solidFill>
            <a:srgbClr val="E1FEE5"/>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156" name="Google Shape;27156;p42"/>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52</a:t>
            </a:fld>
            <a:endParaRPr/>
          </a:p>
        </p:txBody>
      </p:sp>
      <p:sp>
        <p:nvSpPr>
          <p:cNvPr id="27157" name="Google Shape;27157;p42"/>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50"/>
              <a:buNone/>
            </a:pPr>
            <a:r>
              <a:rPr lang="en-GB" dirty="0"/>
              <a:t>Pros and cons of the application of Event data for the analysis of football matches</a:t>
            </a:r>
            <a:endParaRPr dirty="0"/>
          </a:p>
        </p:txBody>
      </p:sp>
      <p:sp>
        <p:nvSpPr>
          <p:cNvPr id="27158" name="Google Shape;27158;p42"/>
          <p:cNvSpPr txBox="1">
            <a:spLocks noGrp="1"/>
          </p:cNvSpPr>
          <p:nvPr>
            <p:ph type="body" idx="4"/>
          </p:nvPr>
        </p:nvSpPr>
        <p:spPr>
          <a:xfrm>
            <a:off x="387350" y="5668066"/>
            <a:ext cx="11417400" cy="4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r>
              <a:rPr lang="en-GB" sz="900" baseline="30000" dirty="0"/>
              <a:t>1</a:t>
            </a:r>
            <a:r>
              <a:rPr lang="en-GB" sz="900" dirty="0"/>
              <a:t>Johan Cruyff quote features in both </a:t>
            </a:r>
            <a:r>
              <a:rPr lang="en-GB" sz="900" u="sng" dirty="0">
                <a:solidFill>
                  <a:schemeClr val="hlink"/>
                </a:solidFill>
                <a:hlinkClick r:id="rId3"/>
              </a:rPr>
              <a:t>Javier Fernández</a:t>
            </a:r>
            <a:r>
              <a:rPr lang="en-GB" sz="900" dirty="0"/>
              <a:t> and </a:t>
            </a:r>
            <a:r>
              <a:rPr lang="en-GB" sz="900" u="sng" dirty="0">
                <a:solidFill>
                  <a:schemeClr val="hlink"/>
                </a:solidFill>
                <a:hlinkClick r:id="rId4"/>
              </a:rPr>
              <a:t>Luke Bornn</a:t>
            </a:r>
            <a:r>
              <a:rPr lang="en-GB" sz="900" dirty="0"/>
              <a:t>’s paper ‘Wide Open Spaces: A statistical technique for measuring space creation in professional soccer’.</a:t>
            </a:r>
            <a:endParaRPr sz="900" dirty="0"/>
          </a:p>
          <a:p>
            <a:pPr marL="0" lvl="0" indent="0" algn="l" rtl="0">
              <a:spcBef>
                <a:spcPts val="0"/>
              </a:spcBef>
              <a:spcAft>
                <a:spcPts val="0"/>
              </a:spcAft>
              <a:buClr>
                <a:srgbClr val="7C7C81"/>
              </a:buClr>
              <a:buSzPts val="900"/>
              <a:buNone/>
            </a:pPr>
            <a:r>
              <a:rPr lang="en-GB" sz="900" dirty="0"/>
              <a:t>Advantages and challenges of Tracking data discussed in </a:t>
            </a:r>
            <a:r>
              <a:rPr lang="en-GB" sz="900" u="sng" dirty="0">
                <a:solidFill>
                  <a:schemeClr val="hlink"/>
                </a:solidFill>
                <a:hlinkClick r:id="rId5"/>
              </a:rPr>
              <a:t>Sam Gregory</a:t>
            </a:r>
            <a:r>
              <a:rPr lang="en-GB" sz="900" dirty="0"/>
              <a:t> and </a:t>
            </a:r>
            <a:r>
              <a:rPr lang="en-GB" sz="900" u="sng" dirty="0">
                <a:solidFill>
                  <a:schemeClr val="hlink"/>
                </a:solidFill>
                <a:hlinkClick r:id="rId6"/>
              </a:rPr>
              <a:t>Devin </a:t>
            </a:r>
            <a:r>
              <a:rPr lang="en-GB" sz="900" u="sng" dirty="0" err="1">
                <a:solidFill>
                  <a:schemeClr val="hlink"/>
                </a:solidFill>
                <a:hlinkClick r:id="rId6"/>
              </a:rPr>
              <a:t>Pleuler</a:t>
            </a:r>
            <a:r>
              <a:rPr lang="en-GB" sz="900" dirty="0" err="1"/>
              <a:t>’s</a:t>
            </a:r>
            <a:r>
              <a:rPr lang="en-GB" sz="900" dirty="0"/>
              <a:t> Sport </a:t>
            </a:r>
            <a:r>
              <a:rPr lang="en-GB" sz="900" dirty="0" err="1"/>
              <a:t>Logiq</a:t>
            </a:r>
            <a:r>
              <a:rPr lang="en-GB" sz="900" dirty="0"/>
              <a:t> </a:t>
            </a:r>
            <a:r>
              <a:rPr lang="en-GB" sz="900" dirty="0" err="1"/>
              <a:t>webinair</a:t>
            </a:r>
            <a:r>
              <a:rPr lang="en-GB" sz="900" dirty="0"/>
              <a:t> on 4</a:t>
            </a:r>
            <a:r>
              <a:rPr lang="en-GB" sz="900" baseline="30000" dirty="0"/>
              <a:t>th</a:t>
            </a:r>
            <a:r>
              <a:rPr lang="en-GB" sz="900" dirty="0"/>
              <a:t> November 2019 ‘Demystifying Tracking Data’. See the following link for this seminar on YouTube: </a:t>
            </a:r>
            <a:r>
              <a:rPr lang="en-GB" sz="900" u="sng" dirty="0">
                <a:solidFill>
                  <a:schemeClr val="hlink"/>
                </a:solidFill>
                <a:hlinkClick r:id="rId7"/>
              </a:rPr>
              <a:t>youtube.com/watch?v=miEWHSTYvX4</a:t>
            </a:r>
            <a:r>
              <a:rPr lang="en-GB" sz="900" dirty="0"/>
              <a:t>.</a:t>
            </a:r>
            <a:endParaRPr sz="900" dirty="0"/>
          </a:p>
        </p:txBody>
      </p:sp>
      <p:sp>
        <p:nvSpPr>
          <p:cNvPr id="27159" name="Google Shape;27159;p42"/>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a:t>Advantages and Challenges of Event data</a:t>
            </a:r>
            <a:endParaRPr/>
          </a:p>
        </p:txBody>
      </p:sp>
      <p:sp>
        <p:nvSpPr>
          <p:cNvPr id="27160" name="Google Shape;27160;p42"/>
          <p:cNvSpPr txBox="1"/>
          <p:nvPr/>
        </p:nvSpPr>
        <p:spPr>
          <a:xfrm>
            <a:off x="6956788" y="1400470"/>
            <a:ext cx="43173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a:solidFill>
                  <a:srgbClr val="0D0D0D"/>
                </a:solidFill>
                <a:latin typeface="Arial"/>
                <a:ea typeface="Arial"/>
                <a:cs typeface="Arial"/>
                <a:sym typeface="Arial"/>
              </a:rPr>
              <a:t>Challenges and Limitations</a:t>
            </a:r>
            <a:endParaRPr/>
          </a:p>
        </p:txBody>
      </p:sp>
      <p:sp>
        <p:nvSpPr>
          <p:cNvPr id="27161" name="Google Shape;27161;p42"/>
          <p:cNvSpPr txBox="1"/>
          <p:nvPr/>
        </p:nvSpPr>
        <p:spPr>
          <a:xfrm>
            <a:off x="917855" y="1400470"/>
            <a:ext cx="43173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a:solidFill>
                  <a:srgbClr val="0D0D0D"/>
                </a:solidFill>
                <a:latin typeface="Arial"/>
                <a:ea typeface="Arial"/>
                <a:cs typeface="Arial"/>
                <a:sym typeface="Arial"/>
              </a:rPr>
              <a:t>Advantages</a:t>
            </a:r>
            <a:endParaRPr/>
          </a:p>
        </p:txBody>
      </p:sp>
      <p:sp>
        <p:nvSpPr>
          <p:cNvPr id="27162" name="Google Shape;27162;p42"/>
          <p:cNvSpPr txBox="1">
            <a:spLocks noGrp="1"/>
          </p:cNvSpPr>
          <p:nvPr>
            <p:ph type="body" idx="1"/>
          </p:nvPr>
        </p:nvSpPr>
        <p:spPr>
          <a:xfrm>
            <a:off x="551330" y="1810982"/>
            <a:ext cx="5069400" cy="3675900"/>
          </a:xfrm>
          <a:prstGeom prst="rect">
            <a:avLst/>
          </a:prstGeom>
          <a:noFill/>
          <a:ln>
            <a:noFill/>
          </a:ln>
        </p:spPr>
        <p:txBody>
          <a:bodyPr spcFirstLastPara="1" wrap="square" lIns="0" tIns="0" rIns="0" bIns="0" anchor="t" anchorCtr="0">
            <a:noAutofit/>
          </a:bodyPr>
          <a:lstStyle/>
          <a:p>
            <a:pPr marL="239395" lvl="0" indent="-239395" algn="l" rtl="0">
              <a:spcBef>
                <a:spcPts val="0"/>
              </a:spcBef>
              <a:spcAft>
                <a:spcPts val="0"/>
              </a:spcAft>
              <a:buClr>
                <a:srgbClr val="0D0D0D"/>
              </a:buClr>
              <a:buSzPts val="1280"/>
              <a:buChar char="•"/>
            </a:pPr>
            <a:r>
              <a:rPr lang="en-GB" sz="1280" dirty="0">
                <a:solidFill>
                  <a:srgbClr val="0D0D0D"/>
                </a:solidFill>
              </a:rPr>
              <a:t>Widely available for hundred of competitions from a variety of providers – </a:t>
            </a:r>
            <a:r>
              <a:rPr lang="en-GB" sz="1280" u="sng" dirty="0">
                <a:solidFill>
                  <a:srgbClr val="1B458F"/>
                </a:solidFill>
                <a:hlinkClick r:id="rId8">
                  <a:extLst>
                    <a:ext uri="{A12FA001-AC4F-418D-AE19-62706E023703}">
                      <ahyp:hlinkClr xmlns:ahyp="http://schemas.microsoft.com/office/drawing/2018/hyperlinkcolor" val="tx"/>
                    </a:ext>
                  </a:extLst>
                </a:hlinkClick>
              </a:rPr>
              <a:t>StatsBomb</a:t>
            </a:r>
            <a:r>
              <a:rPr lang="en-GB" sz="1280" dirty="0">
                <a:solidFill>
                  <a:srgbClr val="0D0D0D"/>
                </a:solidFill>
              </a:rPr>
              <a:t>, </a:t>
            </a:r>
            <a:r>
              <a:rPr lang="en-GB" sz="1280" u="sng" dirty="0">
                <a:solidFill>
                  <a:srgbClr val="1B458F"/>
                </a:solidFill>
                <a:hlinkClick r:id="rId9">
                  <a:extLst>
                    <a:ext uri="{A12FA001-AC4F-418D-AE19-62706E023703}">
                      <ahyp:hlinkClr xmlns:ahyp="http://schemas.microsoft.com/office/drawing/2018/hyperlinkcolor" val="tx"/>
                    </a:ext>
                  </a:extLst>
                </a:hlinkClick>
              </a:rPr>
              <a:t>Wyscout</a:t>
            </a:r>
            <a:r>
              <a:rPr lang="en-GB" sz="1280" dirty="0">
                <a:solidFill>
                  <a:srgbClr val="0D0D0D"/>
                </a:solidFill>
              </a:rPr>
              <a:t>, </a:t>
            </a:r>
            <a:r>
              <a:rPr lang="en-GB" sz="1280" u="sng" dirty="0">
                <a:solidFill>
                  <a:srgbClr val="1B458F"/>
                </a:solidFill>
                <a:hlinkClick r:id="rId10">
                  <a:extLst>
                    <a:ext uri="{A12FA001-AC4F-418D-AE19-62706E023703}">
                      <ahyp:hlinkClr xmlns:ahyp="http://schemas.microsoft.com/office/drawing/2018/hyperlinkcolor" val="tx"/>
                    </a:ext>
                  </a:extLst>
                </a:hlinkClick>
              </a:rPr>
              <a:t>Opta</a:t>
            </a:r>
            <a:r>
              <a:rPr lang="en-GB" sz="1280" dirty="0">
                <a:solidFill>
                  <a:srgbClr val="0D0D0D"/>
                </a:solidFill>
              </a:rPr>
              <a:t>.</a:t>
            </a:r>
            <a:endParaRPr dirty="0"/>
          </a:p>
          <a:p>
            <a:pPr marL="239395" lvl="0" indent="-158115" algn="l" rtl="0">
              <a:spcBef>
                <a:spcPts val="0"/>
              </a:spcBef>
              <a:spcAft>
                <a:spcPts val="0"/>
              </a:spcAft>
              <a:buClr>
                <a:srgbClr val="7C7C81"/>
              </a:buClr>
              <a:buSzPts val="1280"/>
              <a:buNone/>
            </a:pPr>
            <a:endParaRPr sz="1280" dirty="0">
              <a:solidFill>
                <a:srgbClr val="0D0D0D"/>
              </a:solidFill>
            </a:endParaRPr>
          </a:p>
          <a:p>
            <a:pPr marL="239395" lvl="0" indent="-239395" algn="l" rtl="0">
              <a:spcBef>
                <a:spcPts val="0"/>
              </a:spcBef>
              <a:spcAft>
                <a:spcPts val="0"/>
              </a:spcAft>
              <a:buClr>
                <a:srgbClr val="0D0D0D"/>
              </a:buClr>
              <a:buSzPts val="1280"/>
              <a:buChar char="•"/>
            </a:pPr>
            <a:r>
              <a:rPr lang="en-GB" sz="1280" dirty="0">
                <a:solidFill>
                  <a:srgbClr val="0D0D0D"/>
                </a:solidFill>
              </a:rPr>
              <a:t>Increasingly information rich – new metrics included each season i.e. StatsBomb ‘Freeze Frame’ metric and their recently announced 360 update [</a:t>
            </a:r>
            <a:r>
              <a:rPr lang="en-GB" sz="1280" u="sng" dirty="0">
                <a:solidFill>
                  <a:srgbClr val="1B458F"/>
                </a:solidFill>
                <a:hlinkClick r:id="rId11">
                  <a:extLst>
                    <a:ext uri="{A12FA001-AC4F-418D-AE19-62706E023703}">
                      <ahyp:hlinkClr xmlns:ahyp="http://schemas.microsoft.com/office/drawing/2018/hyperlinkcolor" val="tx"/>
                    </a:ext>
                  </a:extLst>
                </a:hlinkClick>
              </a:rPr>
              <a:t>link</a:t>
            </a:r>
            <a:r>
              <a:rPr lang="en-GB" sz="1280" dirty="0">
                <a:solidFill>
                  <a:srgbClr val="0D0D0D"/>
                </a:solidFill>
              </a:rPr>
              <a:t>] that will collect the position of all players on camera for every event recorded.</a:t>
            </a:r>
            <a:endParaRPr dirty="0"/>
          </a:p>
          <a:p>
            <a:pPr marL="239395" lvl="0" indent="-158115" algn="l" rtl="0">
              <a:spcBef>
                <a:spcPts val="0"/>
              </a:spcBef>
              <a:spcAft>
                <a:spcPts val="0"/>
              </a:spcAft>
              <a:buClr>
                <a:srgbClr val="7C7C81"/>
              </a:buClr>
              <a:buSzPts val="1280"/>
              <a:buNone/>
            </a:pPr>
            <a:endParaRPr sz="1280" dirty="0">
              <a:solidFill>
                <a:srgbClr val="0D0D0D"/>
              </a:solidFill>
            </a:endParaRPr>
          </a:p>
          <a:p>
            <a:pPr marL="239395" lvl="0" indent="-239395" algn="l" rtl="0">
              <a:spcBef>
                <a:spcPts val="0"/>
              </a:spcBef>
              <a:spcAft>
                <a:spcPts val="0"/>
              </a:spcAft>
              <a:buClr>
                <a:srgbClr val="0D0D0D"/>
              </a:buClr>
              <a:buSzPts val="1280"/>
              <a:buChar char="•"/>
            </a:pPr>
            <a:r>
              <a:rPr lang="en-GB" sz="1280" dirty="0">
                <a:solidFill>
                  <a:srgbClr val="0D0D0D"/>
                </a:solidFill>
              </a:rPr>
              <a:t>Publicly available Event data has been available for a few years, leading to a number of libraries and repositories including </a:t>
            </a:r>
            <a:r>
              <a:rPr lang="en-GB" sz="1280" u="sng" dirty="0">
                <a:solidFill>
                  <a:srgbClr val="1B458F"/>
                </a:solidFill>
                <a:hlinkClick r:id="rId12">
                  <a:extLst>
                    <a:ext uri="{A12FA001-AC4F-418D-AE19-62706E023703}">
                      <ahyp:hlinkClr xmlns:ahyp="http://schemas.microsoft.com/office/drawing/2018/hyperlinkcolor" val="tx"/>
                    </a:ext>
                  </a:extLst>
                </a:hlinkClick>
              </a:rPr>
              <a:t>socceraction</a:t>
            </a:r>
            <a:r>
              <a:rPr lang="en-GB" sz="1280" dirty="0">
                <a:solidFill>
                  <a:srgbClr val="0D0D0D"/>
                </a:solidFill>
              </a:rPr>
              <a:t> (Python) by </a:t>
            </a:r>
            <a:r>
              <a:rPr lang="en-GB" sz="1280" u="sng" dirty="0">
                <a:solidFill>
                  <a:srgbClr val="1B458F"/>
                </a:solidFill>
                <a:hlinkClick r:id="rId13">
                  <a:extLst>
                    <a:ext uri="{A12FA001-AC4F-418D-AE19-62706E023703}">
                      <ahyp:hlinkClr xmlns:ahyp="http://schemas.microsoft.com/office/drawing/2018/hyperlinkcolor" val="tx"/>
                    </a:ext>
                  </a:extLst>
                </a:hlinkClick>
              </a:rPr>
              <a:t>SciSports</a:t>
            </a:r>
            <a:r>
              <a:rPr lang="en-GB" sz="1280" dirty="0">
                <a:solidFill>
                  <a:srgbClr val="0D0D0D"/>
                </a:solidFill>
              </a:rPr>
              <a:t> and </a:t>
            </a:r>
            <a:r>
              <a:rPr lang="en-GB" sz="1280" u="sng" dirty="0">
                <a:solidFill>
                  <a:srgbClr val="1B458F"/>
                </a:solidFill>
                <a:hlinkClick r:id="rId14">
                  <a:extLst>
                    <a:ext uri="{A12FA001-AC4F-418D-AE19-62706E023703}">
                      <ahyp:hlinkClr xmlns:ahyp="http://schemas.microsoft.com/office/drawing/2018/hyperlinkcolor" val="tx"/>
                    </a:ext>
                  </a:extLst>
                </a:hlinkClick>
              </a:rPr>
              <a:t>ggsoccer</a:t>
            </a:r>
            <a:r>
              <a:rPr lang="en-GB" sz="1280" dirty="0">
                <a:solidFill>
                  <a:srgbClr val="0D0D0D"/>
                </a:solidFill>
              </a:rPr>
              <a:t> (R) by </a:t>
            </a:r>
            <a:r>
              <a:rPr lang="en-GB" sz="1280" u="sng" dirty="0">
                <a:solidFill>
                  <a:srgbClr val="1B458F"/>
                </a:solidFill>
                <a:hlinkClick r:id="rId15">
                  <a:extLst>
                    <a:ext uri="{A12FA001-AC4F-418D-AE19-62706E023703}">
                      <ahyp:hlinkClr xmlns:ahyp="http://schemas.microsoft.com/office/drawing/2018/hyperlinkcolor" val="tx"/>
                    </a:ext>
                  </a:extLst>
                </a:hlinkClick>
              </a:rPr>
              <a:t>Ben Torvaney</a:t>
            </a:r>
            <a:r>
              <a:rPr lang="en-GB" sz="1280" dirty="0">
                <a:solidFill>
                  <a:srgbClr val="0D0D0D"/>
                </a:solidFill>
              </a:rPr>
              <a:t>.</a:t>
            </a:r>
            <a:endParaRPr dirty="0"/>
          </a:p>
          <a:p>
            <a:pPr marL="239395" lvl="0" indent="-158115" algn="l" rtl="0">
              <a:spcBef>
                <a:spcPts val="0"/>
              </a:spcBef>
              <a:spcAft>
                <a:spcPts val="0"/>
              </a:spcAft>
              <a:buClr>
                <a:srgbClr val="7C7C81"/>
              </a:buClr>
              <a:buSzPts val="1280"/>
              <a:buNone/>
            </a:pPr>
            <a:endParaRPr sz="1280" dirty="0">
              <a:solidFill>
                <a:srgbClr val="0D0D0D"/>
              </a:solidFill>
            </a:endParaRPr>
          </a:p>
          <a:p>
            <a:pPr marL="239395" lvl="0" indent="-239395" algn="l" rtl="0">
              <a:spcBef>
                <a:spcPts val="0"/>
              </a:spcBef>
              <a:spcAft>
                <a:spcPts val="0"/>
              </a:spcAft>
              <a:buClr>
                <a:srgbClr val="0D0D0D"/>
              </a:buClr>
              <a:buSzPts val="1280"/>
              <a:buChar char="•"/>
            </a:pPr>
            <a:r>
              <a:rPr lang="en-GB" sz="1280" dirty="0">
                <a:solidFill>
                  <a:srgbClr val="0D0D0D"/>
                </a:solidFill>
              </a:rPr>
              <a:t>Easier to process and analyse than Tracking data. Only one event at a time and non-continuous. Size of the data is just 10</a:t>
            </a:r>
            <a:r>
              <a:rPr lang="en-GB" sz="1280" baseline="30000" dirty="0">
                <a:solidFill>
                  <a:srgbClr val="0D0D0D"/>
                </a:solidFill>
              </a:rPr>
              <a:t>3 </a:t>
            </a:r>
            <a:r>
              <a:rPr lang="en-GB" sz="1280" dirty="0">
                <a:solidFill>
                  <a:srgbClr val="0D0D0D"/>
                </a:solidFill>
              </a:rPr>
              <a:t>rows. </a:t>
            </a:r>
            <a:endParaRPr dirty="0"/>
          </a:p>
          <a:p>
            <a:pPr marL="239395" lvl="0" indent="-158115" algn="l" rtl="0">
              <a:spcBef>
                <a:spcPts val="0"/>
              </a:spcBef>
              <a:spcAft>
                <a:spcPts val="0"/>
              </a:spcAft>
              <a:buClr>
                <a:srgbClr val="7C7C81"/>
              </a:buClr>
              <a:buSzPts val="1280"/>
              <a:buNone/>
            </a:pPr>
            <a:endParaRPr sz="1280" dirty="0">
              <a:solidFill>
                <a:srgbClr val="0D0D0D"/>
              </a:solidFill>
            </a:endParaRPr>
          </a:p>
          <a:p>
            <a:pPr marL="239395" lvl="0" indent="-239395" algn="l" rtl="0">
              <a:spcBef>
                <a:spcPts val="0"/>
              </a:spcBef>
              <a:spcAft>
                <a:spcPts val="0"/>
              </a:spcAft>
              <a:buClr>
                <a:srgbClr val="0D0D0D"/>
              </a:buClr>
              <a:buSzPts val="1280"/>
              <a:buChar char="•"/>
            </a:pPr>
            <a:r>
              <a:rPr lang="en-GB" sz="1280" dirty="0">
                <a:solidFill>
                  <a:srgbClr val="0D0D0D"/>
                </a:solidFill>
              </a:rPr>
              <a:t>Easy to connect Event data to video e.g. drag and drop an Opta F24 XML feed to </a:t>
            </a:r>
            <a:r>
              <a:rPr lang="en-GB" sz="1280" u="sng" dirty="0">
                <a:solidFill>
                  <a:srgbClr val="1B458F"/>
                </a:solidFill>
                <a:hlinkClick r:id="rId16">
                  <a:extLst>
                    <a:ext uri="{A12FA001-AC4F-418D-AE19-62706E023703}">
                      <ahyp:hlinkClr xmlns:ahyp="http://schemas.microsoft.com/office/drawing/2018/hyperlinkcolor" val="tx"/>
                    </a:ext>
                  </a:extLst>
                </a:hlinkClick>
              </a:rPr>
              <a:t>SportsCode</a:t>
            </a:r>
            <a:r>
              <a:rPr lang="en-GB" sz="1280" dirty="0">
                <a:solidFill>
                  <a:srgbClr val="0D0D0D"/>
                </a:solidFill>
              </a:rPr>
              <a:t> and query the video using Event data.</a:t>
            </a:r>
            <a:endParaRPr dirty="0"/>
          </a:p>
        </p:txBody>
      </p:sp>
      <p:sp>
        <p:nvSpPr>
          <p:cNvPr id="27163" name="Google Shape;27163;p42"/>
          <p:cNvSpPr txBox="1"/>
          <p:nvPr/>
        </p:nvSpPr>
        <p:spPr>
          <a:xfrm>
            <a:off x="6602507" y="1810981"/>
            <a:ext cx="5038200" cy="3533700"/>
          </a:xfrm>
          <a:prstGeom prst="rect">
            <a:avLst/>
          </a:prstGeom>
          <a:noFill/>
          <a:ln>
            <a:noFill/>
          </a:ln>
        </p:spPr>
        <p:txBody>
          <a:bodyPr spcFirstLastPara="1" wrap="square" lIns="0" tIns="0" rIns="0" bIns="0" anchor="t" anchorCtr="0">
            <a:noAutofit/>
          </a:bodyPr>
          <a:lstStyle/>
          <a:p>
            <a:pPr marL="239395" marR="0" lvl="0" indent="-239395" algn="l" rtl="0">
              <a:spcBef>
                <a:spcPts val="0"/>
              </a:spcBef>
              <a:spcAft>
                <a:spcPts val="0"/>
              </a:spcAft>
              <a:buClr>
                <a:srgbClr val="0D0D0D"/>
              </a:buClr>
              <a:buSzPts val="1280"/>
              <a:buFont typeface="Arial"/>
              <a:buChar char="•"/>
            </a:pPr>
            <a:r>
              <a:rPr lang="en-GB" sz="1280" b="0" i="0" dirty="0">
                <a:solidFill>
                  <a:srgbClr val="0D0D0D"/>
                </a:solidFill>
                <a:latin typeface="Arial"/>
                <a:ea typeface="Arial"/>
                <a:cs typeface="Arial"/>
                <a:sym typeface="Arial"/>
              </a:rPr>
              <a:t>Different providers have different interpretations of actions and accuracies of moments analysed. Subsequently, these datasets require different treatments. Libraries are available to transform data to a uniform standard such as SciSports </a:t>
            </a:r>
            <a:r>
              <a:rPr lang="en-GB" sz="1280" b="0" i="0" u="sng" dirty="0">
                <a:solidFill>
                  <a:srgbClr val="1B458F"/>
                </a:solidFill>
                <a:latin typeface="Arial"/>
                <a:ea typeface="Arial"/>
                <a:cs typeface="Arial"/>
                <a:sym typeface="Arial"/>
                <a:hlinkClick r:id="rId17">
                  <a:extLst>
                    <a:ext uri="{A12FA001-AC4F-418D-AE19-62706E023703}">
                      <ahyp:hlinkClr xmlns:ahyp="http://schemas.microsoft.com/office/drawing/2018/hyperlinkcolor" val="tx"/>
                    </a:ext>
                  </a:extLst>
                </a:hlinkClick>
              </a:rPr>
              <a:t>SPADL</a:t>
            </a:r>
            <a:r>
              <a:rPr lang="en-GB" sz="1280" b="0" i="0" dirty="0">
                <a:solidFill>
                  <a:srgbClr val="0D0D0D"/>
                </a:solidFill>
                <a:latin typeface="Arial"/>
                <a:ea typeface="Arial"/>
                <a:cs typeface="Arial"/>
                <a:sym typeface="Arial"/>
              </a:rPr>
              <a:t> format.</a:t>
            </a:r>
            <a:endParaRPr dirty="0"/>
          </a:p>
          <a:p>
            <a:pPr marL="239395" marR="0" lvl="0" indent="-158115" algn="l" rtl="0">
              <a:spcBef>
                <a:spcPts val="0"/>
              </a:spcBef>
              <a:spcAft>
                <a:spcPts val="0"/>
              </a:spcAft>
              <a:buClr>
                <a:srgbClr val="7C7C81"/>
              </a:buClr>
              <a:buSzPts val="1280"/>
              <a:buFont typeface="Arial"/>
              <a:buNone/>
            </a:pPr>
            <a:endParaRPr sz="128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280"/>
              <a:buFont typeface="Arial"/>
              <a:buChar char="•"/>
            </a:pPr>
            <a:r>
              <a:rPr lang="en-GB" sz="1280" b="0" i="0" dirty="0">
                <a:solidFill>
                  <a:srgbClr val="0D0D0D"/>
                </a:solidFill>
                <a:latin typeface="Arial"/>
                <a:ea typeface="Arial"/>
                <a:cs typeface="Arial"/>
                <a:sym typeface="Arial"/>
              </a:rPr>
              <a:t>Event stream is not always optimised for analysis.</a:t>
            </a:r>
            <a:endParaRPr dirty="0"/>
          </a:p>
          <a:p>
            <a:pPr marL="239395" marR="0" lvl="0" indent="-158115" algn="l" rtl="0">
              <a:spcBef>
                <a:spcPts val="0"/>
              </a:spcBef>
              <a:spcAft>
                <a:spcPts val="0"/>
              </a:spcAft>
              <a:buClr>
                <a:srgbClr val="7C7C81"/>
              </a:buClr>
              <a:buSzPts val="1280"/>
              <a:buFont typeface="Arial"/>
              <a:buNone/>
            </a:pPr>
            <a:endParaRPr sz="128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280"/>
              <a:buFont typeface="Arial"/>
              <a:buChar char="•"/>
            </a:pPr>
            <a:r>
              <a:rPr lang="en-GB" sz="1280" b="0" i="0" dirty="0">
                <a:solidFill>
                  <a:srgbClr val="0D0D0D"/>
                </a:solidFill>
                <a:latin typeface="Arial"/>
                <a:ea typeface="Arial"/>
                <a:cs typeface="Arial"/>
                <a:sym typeface="Arial"/>
              </a:rPr>
              <a:t>Event data is missing a lot of contextual information when compared with Tracking data as it only accounts for on-the-ball actions. Fewer than 1% of the on-the-ball actions in a football match are shots and players only have the ball 3 minutes on average (Johan Cruyff)</a:t>
            </a:r>
            <a:r>
              <a:rPr lang="en-GB" sz="1280" b="0" i="0" baseline="30000" dirty="0">
                <a:solidFill>
                  <a:srgbClr val="0D0D0D"/>
                </a:solidFill>
                <a:latin typeface="Arial"/>
                <a:ea typeface="Arial"/>
                <a:cs typeface="Arial"/>
                <a:sym typeface="Arial"/>
              </a:rPr>
              <a:t>1</a:t>
            </a:r>
            <a:r>
              <a:rPr lang="en-GB" sz="1280" b="0" i="0" dirty="0">
                <a:solidFill>
                  <a:srgbClr val="0D0D0D"/>
                </a:solidFill>
                <a:latin typeface="Arial"/>
                <a:ea typeface="Arial"/>
                <a:cs typeface="Arial"/>
                <a:sym typeface="Arial"/>
              </a:rPr>
              <a:t>. Event data is unable to answer the questions as to what the players are doing during the 87 minutes when you do not have the ball.</a:t>
            </a:r>
            <a:endParaRPr dirty="0"/>
          </a:p>
          <a:p>
            <a:pPr marL="239395" marR="0" lvl="0" indent="-158115" algn="l" rtl="0">
              <a:spcBef>
                <a:spcPts val="0"/>
              </a:spcBef>
              <a:spcAft>
                <a:spcPts val="0"/>
              </a:spcAft>
              <a:buClr>
                <a:srgbClr val="7C7C81"/>
              </a:buClr>
              <a:buSzPts val="1280"/>
              <a:buFont typeface="Arial"/>
              <a:buNone/>
            </a:pPr>
            <a:endParaRPr sz="128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280"/>
              <a:buFont typeface="Arial"/>
              <a:buChar char="•"/>
            </a:pPr>
            <a:r>
              <a:rPr lang="en-GB" sz="1280" b="0" i="0" dirty="0">
                <a:solidFill>
                  <a:srgbClr val="0D0D0D"/>
                </a:solidFill>
                <a:latin typeface="Arial"/>
                <a:ea typeface="Arial"/>
                <a:cs typeface="Arial"/>
                <a:sym typeface="Arial"/>
              </a:rPr>
              <a:t>Not always pleasant to work with in its native form e.g. nested JSON dictionaries.</a:t>
            </a:r>
            <a:endParaRPr dirty="0"/>
          </a:p>
        </p:txBody>
      </p:sp>
      <p:sp>
        <p:nvSpPr>
          <p:cNvPr id="22" name="Google Shape;26913;p30">
            <a:hlinkClick r:id="rId18" action="ppaction://hlinksldjump"/>
            <a:extLst>
              <a:ext uri="{FF2B5EF4-FFF2-40B4-BE49-F238E27FC236}">
                <a16:creationId xmlns:a16="http://schemas.microsoft.com/office/drawing/2014/main" id="{BA310D0C-FA1F-9347-8DC8-5EFEA66B949B}"/>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3" name="Google Shape;27038;p37">
            <a:hlinkClick r:id="rId19" action="ppaction://hlinksldjump"/>
            <a:extLst>
              <a:ext uri="{FF2B5EF4-FFF2-40B4-BE49-F238E27FC236}">
                <a16:creationId xmlns:a16="http://schemas.microsoft.com/office/drawing/2014/main" id="{EC507FC1-8E14-8343-8A61-52BEFB52EA51}"/>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4" name="Google Shape;27039;p37">
            <a:hlinkClick r:id="rId20" action="ppaction://hlinksldjump"/>
            <a:extLst>
              <a:ext uri="{FF2B5EF4-FFF2-40B4-BE49-F238E27FC236}">
                <a16:creationId xmlns:a16="http://schemas.microsoft.com/office/drawing/2014/main" id="{5A77715A-B231-134C-8DF2-AB7A495ADCF1}"/>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5" name="Google Shape;27040;p37">
            <a:hlinkClick r:id="rId21" action="ppaction://hlinksldjump"/>
            <a:extLst>
              <a:ext uri="{FF2B5EF4-FFF2-40B4-BE49-F238E27FC236}">
                <a16:creationId xmlns:a16="http://schemas.microsoft.com/office/drawing/2014/main" id="{76765482-6746-754C-871E-04F571AC6CD1}"/>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6" name="Google Shape;27042;p37">
            <a:hlinkClick r:id="rId22" action="ppaction://hlinksldjump"/>
            <a:extLst>
              <a:ext uri="{FF2B5EF4-FFF2-40B4-BE49-F238E27FC236}">
                <a16:creationId xmlns:a16="http://schemas.microsoft.com/office/drawing/2014/main" id="{3BFCD920-7184-914F-B1D3-C714D3B752F4}"/>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7" name="Google Shape;27043;p37">
            <a:hlinkClick r:id="rId23" action="ppaction://hlinksldjump"/>
            <a:extLst>
              <a:ext uri="{FF2B5EF4-FFF2-40B4-BE49-F238E27FC236}">
                <a16:creationId xmlns:a16="http://schemas.microsoft.com/office/drawing/2014/main" id="{93326681-2318-1C42-93A9-1C7717A8006E}"/>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8" name="Google Shape;27039;p37">
            <a:hlinkClick r:id="rId24" action="ppaction://hlinksldjump"/>
            <a:extLst>
              <a:ext uri="{FF2B5EF4-FFF2-40B4-BE49-F238E27FC236}">
                <a16:creationId xmlns:a16="http://schemas.microsoft.com/office/drawing/2014/main" id="{4FA9A42F-CD8B-AC42-98DF-2A5A4F5CB3A7}"/>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9" name="Google Shape;27041;p37">
            <a:hlinkClick r:id="rId25" action="ppaction://hlinksldjump"/>
            <a:extLst>
              <a:ext uri="{FF2B5EF4-FFF2-40B4-BE49-F238E27FC236}">
                <a16:creationId xmlns:a16="http://schemas.microsoft.com/office/drawing/2014/main" id="{7B2A9D06-BB41-4E47-A35B-9C7300BC97FF}"/>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175"/>
        <p:cNvGrpSpPr/>
        <p:nvPr/>
      </p:nvGrpSpPr>
      <p:grpSpPr>
        <a:xfrm>
          <a:off x="0" y="0"/>
          <a:ext cx="0" cy="0"/>
          <a:chOff x="0" y="0"/>
          <a:chExt cx="0" cy="0"/>
        </a:xfrm>
      </p:grpSpPr>
      <p:sp>
        <p:nvSpPr>
          <p:cNvPr id="27176" name="Google Shape;27176;p43"/>
          <p:cNvSpPr/>
          <p:nvPr/>
        </p:nvSpPr>
        <p:spPr>
          <a:xfrm>
            <a:off x="6426283" y="1328514"/>
            <a:ext cx="5378400" cy="4267500"/>
          </a:xfrm>
          <a:prstGeom prst="roundRect">
            <a:avLst>
              <a:gd name="adj" fmla="val 16667"/>
            </a:avLst>
          </a:prstGeom>
          <a:solidFill>
            <a:srgbClr val="FDEAEB"/>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177" name="Google Shape;27177;p43"/>
          <p:cNvSpPr/>
          <p:nvPr/>
        </p:nvSpPr>
        <p:spPr>
          <a:xfrm>
            <a:off x="387350" y="1328513"/>
            <a:ext cx="5378400" cy="4267500"/>
          </a:xfrm>
          <a:prstGeom prst="roundRect">
            <a:avLst>
              <a:gd name="adj" fmla="val 16667"/>
            </a:avLst>
          </a:prstGeom>
          <a:solidFill>
            <a:srgbClr val="E1FEE5"/>
          </a:soli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178" name="Google Shape;27178;p43"/>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53</a:t>
            </a:fld>
            <a:endParaRPr/>
          </a:p>
        </p:txBody>
      </p:sp>
      <p:sp>
        <p:nvSpPr>
          <p:cNvPr id="27179" name="Google Shape;27179;p43"/>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50"/>
              <a:buNone/>
            </a:pPr>
            <a:r>
              <a:rPr lang="en-GB" dirty="0"/>
              <a:t>Pros and cons of the application of Tracking data for the analysis of football matches</a:t>
            </a:r>
            <a:endParaRPr dirty="0"/>
          </a:p>
        </p:txBody>
      </p:sp>
      <p:sp>
        <p:nvSpPr>
          <p:cNvPr id="27180" name="Google Shape;27180;p43"/>
          <p:cNvSpPr txBox="1">
            <a:spLocks noGrp="1"/>
          </p:cNvSpPr>
          <p:nvPr>
            <p:ph type="body" idx="4"/>
          </p:nvPr>
        </p:nvSpPr>
        <p:spPr>
          <a:xfrm>
            <a:off x="387350" y="5721230"/>
            <a:ext cx="11417400" cy="396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r>
              <a:rPr lang="en-GB" sz="900" baseline="30000" dirty="0"/>
              <a:t>1</a:t>
            </a:r>
            <a:r>
              <a:rPr lang="en-GB" sz="900" dirty="0"/>
              <a:t>Packing’ is a metric created by IMPECT that assigns a value to the number of opposition players taken out of the game by a pass or dribble.</a:t>
            </a:r>
            <a:endParaRPr sz="900" dirty="0"/>
          </a:p>
          <a:p>
            <a:pPr marL="0" lvl="0" indent="0" algn="l" rtl="0">
              <a:spcBef>
                <a:spcPts val="0"/>
              </a:spcBef>
              <a:spcAft>
                <a:spcPts val="0"/>
              </a:spcAft>
              <a:buClr>
                <a:srgbClr val="7C7C81"/>
              </a:buClr>
              <a:buSzPts val="900"/>
              <a:buNone/>
            </a:pPr>
            <a:r>
              <a:rPr lang="en-GB" sz="900" dirty="0"/>
              <a:t>Advantages and challenges of Tracking data discussed in </a:t>
            </a:r>
            <a:r>
              <a:rPr lang="en-GB" sz="900" u="sng" dirty="0">
                <a:solidFill>
                  <a:schemeClr val="hlink"/>
                </a:solidFill>
                <a:hlinkClick r:id="rId3"/>
              </a:rPr>
              <a:t>Sam Gregory</a:t>
            </a:r>
            <a:r>
              <a:rPr lang="en-GB" sz="900" dirty="0"/>
              <a:t> and </a:t>
            </a:r>
            <a:r>
              <a:rPr lang="en-GB" sz="900" u="sng" dirty="0">
                <a:solidFill>
                  <a:schemeClr val="hlink"/>
                </a:solidFill>
                <a:hlinkClick r:id="rId4"/>
              </a:rPr>
              <a:t>Devin </a:t>
            </a:r>
            <a:r>
              <a:rPr lang="en-GB" sz="900" u="sng" dirty="0" err="1">
                <a:solidFill>
                  <a:schemeClr val="hlink"/>
                </a:solidFill>
                <a:hlinkClick r:id="rId4"/>
              </a:rPr>
              <a:t>Pleuler</a:t>
            </a:r>
            <a:r>
              <a:rPr lang="en-GB" sz="900" dirty="0" err="1"/>
              <a:t>’s</a:t>
            </a:r>
            <a:r>
              <a:rPr lang="en-GB" sz="900" dirty="0"/>
              <a:t> Sport </a:t>
            </a:r>
            <a:r>
              <a:rPr lang="en-GB" sz="900" dirty="0" err="1"/>
              <a:t>Logiq</a:t>
            </a:r>
            <a:r>
              <a:rPr lang="en-GB" sz="900" dirty="0"/>
              <a:t> </a:t>
            </a:r>
            <a:r>
              <a:rPr lang="en-GB" sz="900" dirty="0" err="1"/>
              <a:t>webinair</a:t>
            </a:r>
            <a:r>
              <a:rPr lang="en-GB" sz="900" dirty="0"/>
              <a:t> on 4</a:t>
            </a:r>
            <a:r>
              <a:rPr lang="en-GB" sz="900" baseline="30000" dirty="0"/>
              <a:t>th</a:t>
            </a:r>
            <a:r>
              <a:rPr lang="en-GB" sz="900" dirty="0"/>
              <a:t> November 2019 ‘Demystifying Tracking Data’. See the following link for this seminar on YouTube: </a:t>
            </a:r>
            <a:r>
              <a:rPr lang="en-GB" sz="900" u="sng" dirty="0">
                <a:solidFill>
                  <a:schemeClr val="hlink"/>
                </a:solidFill>
                <a:hlinkClick r:id="rId5"/>
              </a:rPr>
              <a:t>youtube.com/watch?v=miEWHSTYvX4</a:t>
            </a:r>
            <a:r>
              <a:rPr lang="en-GB" sz="900" dirty="0"/>
              <a:t>.</a:t>
            </a:r>
            <a:endParaRPr sz="900" dirty="0"/>
          </a:p>
        </p:txBody>
      </p:sp>
      <p:sp>
        <p:nvSpPr>
          <p:cNvPr id="27181" name="Google Shape;27181;p43"/>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a:t>Advantages and Challenges of Tracking data</a:t>
            </a:r>
            <a:endParaRPr/>
          </a:p>
        </p:txBody>
      </p:sp>
      <p:sp>
        <p:nvSpPr>
          <p:cNvPr id="27182" name="Google Shape;27182;p43"/>
          <p:cNvSpPr txBox="1"/>
          <p:nvPr/>
        </p:nvSpPr>
        <p:spPr>
          <a:xfrm>
            <a:off x="6956788" y="1400470"/>
            <a:ext cx="4317300" cy="338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a:solidFill>
                  <a:srgbClr val="0D0D0D"/>
                </a:solidFill>
                <a:latin typeface="Arial"/>
                <a:ea typeface="Arial"/>
                <a:cs typeface="Arial"/>
                <a:sym typeface="Arial"/>
              </a:rPr>
              <a:t>Challenges</a:t>
            </a:r>
            <a:endParaRPr/>
          </a:p>
        </p:txBody>
      </p:sp>
      <p:sp>
        <p:nvSpPr>
          <p:cNvPr id="27183" name="Google Shape;27183;p43"/>
          <p:cNvSpPr txBox="1"/>
          <p:nvPr/>
        </p:nvSpPr>
        <p:spPr>
          <a:xfrm>
            <a:off x="560294" y="1434977"/>
            <a:ext cx="5100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b="1">
                <a:solidFill>
                  <a:srgbClr val="0D0D0D"/>
                </a:solidFill>
                <a:latin typeface="Arial"/>
                <a:ea typeface="Arial"/>
                <a:cs typeface="Arial"/>
                <a:sym typeface="Arial"/>
              </a:rPr>
              <a:t>Advantages and Possibilities</a:t>
            </a:r>
            <a:endParaRPr/>
          </a:p>
          <a:p>
            <a:pPr marL="0" marR="0" lvl="0" indent="0" algn="ctr" rtl="0">
              <a:spcBef>
                <a:spcPts val="0"/>
              </a:spcBef>
              <a:spcAft>
                <a:spcPts val="0"/>
              </a:spcAft>
              <a:buNone/>
            </a:pPr>
            <a:r>
              <a:rPr lang="en-GB" sz="1200" b="1">
                <a:solidFill>
                  <a:srgbClr val="0D0D0D"/>
                </a:solidFill>
                <a:latin typeface="Arial"/>
                <a:ea typeface="Arial"/>
                <a:cs typeface="Arial"/>
                <a:sym typeface="Arial"/>
              </a:rPr>
              <a:t>(many still to be discovered!)</a:t>
            </a:r>
            <a:endParaRPr/>
          </a:p>
        </p:txBody>
      </p:sp>
      <p:sp>
        <p:nvSpPr>
          <p:cNvPr id="27184" name="Google Shape;27184;p43"/>
          <p:cNvSpPr txBox="1">
            <a:spLocks noGrp="1"/>
          </p:cNvSpPr>
          <p:nvPr>
            <p:ph type="body" idx="1"/>
          </p:nvPr>
        </p:nvSpPr>
        <p:spPr>
          <a:xfrm>
            <a:off x="560294" y="1958197"/>
            <a:ext cx="5100900" cy="3637800"/>
          </a:xfrm>
          <a:prstGeom prst="rect">
            <a:avLst/>
          </a:prstGeom>
          <a:noFill/>
          <a:ln>
            <a:noFill/>
          </a:ln>
        </p:spPr>
        <p:txBody>
          <a:bodyPr spcFirstLastPara="1" wrap="square" lIns="0" tIns="0" rIns="0" bIns="0" anchor="t" anchorCtr="0">
            <a:noAutofit/>
          </a:bodyPr>
          <a:lstStyle/>
          <a:p>
            <a:pPr marL="239395" lvl="0" indent="-239395" algn="l" rtl="0">
              <a:spcBef>
                <a:spcPts val="0"/>
              </a:spcBef>
              <a:spcAft>
                <a:spcPts val="0"/>
              </a:spcAft>
              <a:buClr>
                <a:srgbClr val="0D0D0D"/>
              </a:buClr>
              <a:buSzPts val="1020"/>
              <a:buChar char="•"/>
            </a:pPr>
            <a:r>
              <a:rPr lang="en-GB" sz="1020" dirty="0">
                <a:solidFill>
                  <a:srgbClr val="0D0D0D"/>
                </a:solidFill>
              </a:rPr>
              <a:t>A much fuller dataset, including off-the-ball information.</a:t>
            </a:r>
            <a:endParaRPr dirty="0"/>
          </a:p>
          <a:p>
            <a:pPr marL="239395" lvl="0" indent="-174625" algn="l" rtl="0">
              <a:spcBef>
                <a:spcPts val="0"/>
              </a:spcBef>
              <a:spcAft>
                <a:spcPts val="0"/>
              </a:spcAft>
              <a:buClr>
                <a:srgbClr val="7C7C81"/>
              </a:buClr>
              <a:buSzPts val="1020"/>
              <a:buNone/>
            </a:pPr>
            <a:endParaRPr sz="1020" dirty="0">
              <a:solidFill>
                <a:srgbClr val="0D0D0D"/>
              </a:solidFill>
            </a:endParaRPr>
          </a:p>
          <a:p>
            <a:pPr marL="239395" lvl="0" indent="-239395" algn="l" rtl="0">
              <a:spcBef>
                <a:spcPts val="0"/>
              </a:spcBef>
              <a:spcAft>
                <a:spcPts val="0"/>
              </a:spcAft>
              <a:buClr>
                <a:srgbClr val="0D0D0D"/>
              </a:buClr>
              <a:buSzPts val="1020"/>
              <a:buChar char="•"/>
            </a:pPr>
            <a:r>
              <a:rPr lang="en-GB" sz="1020" dirty="0">
                <a:solidFill>
                  <a:srgbClr val="0D0D0D"/>
                </a:solidFill>
              </a:rPr>
              <a:t>Can take into account velocities, accelerations, and variables that provide continuous context, not just over a single frame e.g. a player’s off-the-ball run; the ball trajectory on a shot etc.</a:t>
            </a:r>
            <a:endParaRPr dirty="0"/>
          </a:p>
          <a:p>
            <a:pPr marL="239395" lvl="0" indent="-174625" algn="l" rtl="0">
              <a:spcBef>
                <a:spcPts val="0"/>
              </a:spcBef>
              <a:spcAft>
                <a:spcPts val="0"/>
              </a:spcAft>
              <a:buClr>
                <a:srgbClr val="7C7C81"/>
              </a:buClr>
              <a:buSzPts val="1020"/>
              <a:buNone/>
            </a:pPr>
            <a:endParaRPr sz="1020" dirty="0">
              <a:solidFill>
                <a:srgbClr val="0D0D0D"/>
              </a:solidFill>
            </a:endParaRPr>
          </a:p>
          <a:p>
            <a:pPr marL="239395" lvl="0" indent="-239395" algn="l" rtl="0">
              <a:spcBef>
                <a:spcPts val="0"/>
              </a:spcBef>
              <a:spcAft>
                <a:spcPts val="0"/>
              </a:spcAft>
              <a:buClr>
                <a:srgbClr val="0D0D0D"/>
              </a:buClr>
              <a:buSzPts val="1020"/>
              <a:buChar char="•"/>
            </a:pPr>
            <a:r>
              <a:rPr lang="en-GB" sz="1020" dirty="0">
                <a:solidFill>
                  <a:srgbClr val="0D0D0D"/>
                </a:solidFill>
              </a:rPr>
              <a:t>Data can provide tactical context from coordinate positions e.g. how many times is player X unmarked; where is the fullback when a transition occurs; provide another example of when event Y occurred, etc.</a:t>
            </a:r>
            <a:endParaRPr dirty="0"/>
          </a:p>
          <a:p>
            <a:pPr marL="239395" lvl="0" indent="-174625" algn="l" rtl="0">
              <a:spcBef>
                <a:spcPts val="0"/>
              </a:spcBef>
              <a:spcAft>
                <a:spcPts val="0"/>
              </a:spcAft>
              <a:buClr>
                <a:srgbClr val="7C7C81"/>
              </a:buClr>
              <a:buSzPts val="1020"/>
              <a:buNone/>
            </a:pPr>
            <a:endParaRPr sz="1020" dirty="0">
              <a:solidFill>
                <a:srgbClr val="0D0D0D"/>
              </a:solidFill>
            </a:endParaRPr>
          </a:p>
          <a:p>
            <a:pPr marL="239395" lvl="0" indent="-239395" algn="l" rtl="0">
              <a:spcBef>
                <a:spcPts val="0"/>
              </a:spcBef>
              <a:spcAft>
                <a:spcPts val="0"/>
              </a:spcAft>
              <a:buClr>
                <a:srgbClr val="0D0D0D"/>
              </a:buClr>
              <a:buSzPts val="1020"/>
              <a:buChar char="•"/>
            </a:pPr>
            <a:r>
              <a:rPr lang="en-GB" sz="1020" dirty="0">
                <a:solidFill>
                  <a:srgbClr val="0D0D0D"/>
                </a:solidFill>
              </a:rPr>
              <a:t>Tracking data can be used to further enrich corresponding Event data to add further detail and specificity. In the recent </a:t>
            </a:r>
            <a:r>
              <a:rPr lang="en-GB" sz="1020" dirty="0">
                <a:solidFill>
                  <a:srgbClr val="1B458F"/>
                </a:solidFill>
                <a:hlinkClick r:id="rId6">
                  <a:extLst>
                    <a:ext uri="{A12FA001-AC4F-418D-AE19-62706E023703}">
                      <ahyp:hlinkClr xmlns:ahyp="http://schemas.microsoft.com/office/drawing/2018/hyperlinkcolor" val="tx"/>
                    </a:ext>
                  </a:extLst>
                </a:hlinkClick>
              </a:rPr>
              <a:t>StatsBomb 360</a:t>
            </a:r>
            <a:r>
              <a:rPr lang="en-GB" sz="1020" dirty="0">
                <a:solidFill>
                  <a:srgbClr val="1B458F"/>
                </a:solidFill>
              </a:rPr>
              <a:t> </a:t>
            </a:r>
            <a:r>
              <a:rPr lang="en-GB" sz="1020" dirty="0">
                <a:solidFill>
                  <a:srgbClr val="0D0D0D"/>
                </a:solidFill>
              </a:rPr>
              <a:t>launch, Event data will now include the positions of all players for a given event. Other example of data enrichment include through the use of computer vision and Tracking data include:</a:t>
            </a:r>
            <a:endParaRPr dirty="0"/>
          </a:p>
          <a:p>
            <a:pPr marL="527387" lvl="1" indent="-239395" algn="l" rtl="0">
              <a:spcBef>
                <a:spcPts val="204"/>
              </a:spcBef>
              <a:spcAft>
                <a:spcPts val="0"/>
              </a:spcAft>
              <a:buClr>
                <a:srgbClr val="0D0D0D"/>
              </a:buClr>
              <a:buSzPts val="1020"/>
              <a:buChar char="–"/>
            </a:pPr>
            <a:r>
              <a:rPr lang="en-GB" sz="1020" dirty="0">
                <a:solidFill>
                  <a:srgbClr val="0D0D0D"/>
                </a:solidFill>
              </a:rPr>
              <a:t>Is a pass under pressure? – distance based logic based on player in possession;</a:t>
            </a:r>
            <a:endParaRPr dirty="0"/>
          </a:p>
          <a:p>
            <a:pPr marL="527387" lvl="1" indent="-239395" algn="l" rtl="0">
              <a:spcBef>
                <a:spcPts val="204"/>
              </a:spcBef>
              <a:spcAft>
                <a:spcPts val="0"/>
              </a:spcAft>
              <a:buClr>
                <a:srgbClr val="0D0D0D"/>
              </a:buClr>
              <a:buSzPts val="1020"/>
              <a:buChar char="–"/>
            </a:pPr>
            <a:r>
              <a:rPr lang="en-GB" sz="1020" dirty="0">
                <a:solidFill>
                  <a:srgbClr val="0D0D0D"/>
                </a:solidFill>
              </a:rPr>
              <a:t>What passing options did the player in possession have – can be calculated geometrically or more simply through rules-based logic such as no. teammates and opponents in front or behind a player; Improve on existing metrics such as ’Packing</a:t>
            </a:r>
            <a:r>
              <a:rPr lang="en-GB" sz="1020" baseline="30000" dirty="0">
                <a:solidFill>
                  <a:srgbClr val="0D0D0D"/>
                </a:solidFill>
              </a:rPr>
              <a:t>1</a:t>
            </a:r>
            <a:r>
              <a:rPr lang="en-GB" sz="1020" dirty="0">
                <a:solidFill>
                  <a:srgbClr val="0D0D0D"/>
                </a:solidFill>
              </a:rPr>
              <a:t>, which is currently manually collected; and</a:t>
            </a:r>
            <a:endParaRPr dirty="0"/>
          </a:p>
          <a:p>
            <a:pPr marL="527387" lvl="1" indent="-239395" algn="l" rtl="0">
              <a:spcBef>
                <a:spcPts val="204"/>
              </a:spcBef>
              <a:spcAft>
                <a:spcPts val="0"/>
              </a:spcAft>
              <a:buClr>
                <a:srgbClr val="0D0D0D"/>
              </a:buClr>
              <a:buSzPts val="1020"/>
              <a:buChar char="–"/>
            </a:pPr>
            <a:r>
              <a:rPr lang="en-GB" sz="1020" dirty="0">
                <a:solidFill>
                  <a:srgbClr val="0D0D0D"/>
                </a:solidFill>
              </a:rPr>
              <a:t>Defender and goalkeeper positions; percent of the goal covered by the keeper, etc.</a:t>
            </a:r>
            <a:endParaRPr dirty="0"/>
          </a:p>
        </p:txBody>
      </p:sp>
      <p:sp>
        <p:nvSpPr>
          <p:cNvPr id="27185" name="Google Shape;27185;p43"/>
          <p:cNvSpPr txBox="1"/>
          <p:nvPr/>
        </p:nvSpPr>
        <p:spPr>
          <a:xfrm>
            <a:off x="6589059" y="1709734"/>
            <a:ext cx="5215500" cy="3886500"/>
          </a:xfrm>
          <a:prstGeom prst="rect">
            <a:avLst/>
          </a:prstGeom>
          <a:noFill/>
          <a:ln>
            <a:noFill/>
          </a:ln>
        </p:spPr>
        <p:txBody>
          <a:bodyPr spcFirstLastPara="1" wrap="square" lIns="0" tIns="0" rIns="0" bIns="0" anchor="t" anchorCtr="0">
            <a:noAutofit/>
          </a:bodyPr>
          <a:lstStyle/>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Size of the data – Event data is 10</a:t>
            </a:r>
            <a:r>
              <a:rPr lang="en-GB" sz="1030" b="0" i="0" baseline="30000" dirty="0">
                <a:solidFill>
                  <a:srgbClr val="0D0D0D"/>
                </a:solidFill>
                <a:latin typeface="Arial"/>
                <a:ea typeface="Arial"/>
                <a:cs typeface="Arial"/>
                <a:sym typeface="Arial"/>
              </a:rPr>
              <a:t>3 </a:t>
            </a:r>
            <a:r>
              <a:rPr lang="en-GB" sz="1030" b="0" i="0" dirty="0">
                <a:solidFill>
                  <a:srgbClr val="0D0D0D"/>
                </a:solidFill>
                <a:latin typeface="Arial"/>
                <a:ea typeface="Arial"/>
                <a:cs typeface="Arial"/>
                <a:sym typeface="Arial"/>
              </a:rPr>
              <a:t>rows. Tracking data is 10</a:t>
            </a:r>
            <a:r>
              <a:rPr lang="en-GB" sz="1030" b="0" i="0" baseline="30000" dirty="0">
                <a:solidFill>
                  <a:srgbClr val="0D0D0D"/>
                </a:solidFill>
                <a:latin typeface="Arial"/>
                <a:ea typeface="Arial"/>
                <a:cs typeface="Arial"/>
                <a:sym typeface="Arial"/>
              </a:rPr>
              <a:t>6</a:t>
            </a:r>
            <a:r>
              <a:rPr lang="en-GB" sz="1030" b="0" i="0" dirty="0">
                <a:solidFill>
                  <a:srgbClr val="0D0D0D"/>
                </a:solidFill>
                <a:latin typeface="Arial"/>
                <a:ea typeface="Arial"/>
                <a:cs typeface="Arial"/>
                <a:sym typeface="Arial"/>
              </a:rPr>
              <a:t> rows i.e. 95 mins (5,700 seconds) x 26 objects (22 players + 3 referees + ball) x 25 frames per second ≈ 3.7mil observations. This brings issues of both storing and processing the data.</a:t>
            </a:r>
            <a:endParaRPr dirty="0"/>
          </a:p>
          <a:p>
            <a:pPr marL="239395" marR="0" lvl="0" indent="-173990" algn="l" rtl="0">
              <a:spcBef>
                <a:spcPts val="0"/>
              </a:spcBef>
              <a:spcAft>
                <a:spcPts val="0"/>
              </a:spcAft>
              <a:buClr>
                <a:srgbClr val="7C7C81"/>
              </a:buClr>
              <a:buSzPts val="1030"/>
              <a:buFont typeface="Arial"/>
              <a:buNone/>
            </a:pPr>
            <a:endParaRPr sz="103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Mathematically more complex to work with.</a:t>
            </a:r>
            <a:endParaRPr dirty="0"/>
          </a:p>
          <a:p>
            <a:pPr marL="239395" marR="0" lvl="0" indent="-173990" algn="l" rtl="0">
              <a:spcBef>
                <a:spcPts val="0"/>
              </a:spcBef>
              <a:spcAft>
                <a:spcPts val="0"/>
              </a:spcAft>
              <a:buClr>
                <a:srgbClr val="7C7C81"/>
              </a:buClr>
              <a:buSzPts val="1030"/>
              <a:buFont typeface="Arial"/>
              <a:buNone/>
            </a:pPr>
            <a:endParaRPr sz="103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Despite being the state-of-the-art dataset, Tracking data is still missing significant datapoints including: body pose position (i.e. are they open to receive a pass), the spin of the ball (therefore need to build in uncertainties when determining ball trajectory).</a:t>
            </a:r>
            <a:endParaRPr dirty="0"/>
          </a:p>
          <a:p>
            <a:pPr marL="239395" marR="0" lvl="0" indent="-173990" algn="l" rtl="0">
              <a:spcBef>
                <a:spcPts val="0"/>
              </a:spcBef>
              <a:spcAft>
                <a:spcPts val="0"/>
              </a:spcAft>
              <a:buClr>
                <a:srgbClr val="7C7C81"/>
              </a:buClr>
              <a:buSzPts val="1030"/>
              <a:buFont typeface="Arial"/>
              <a:buNone/>
            </a:pPr>
            <a:endParaRPr sz="103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Limited public work - recently changed with the Friends of Tracking initiative + public datasets released by </a:t>
            </a:r>
            <a:r>
              <a:rPr lang="en-GB" sz="1030" b="0" i="0" dirty="0">
                <a:solidFill>
                  <a:srgbClr val="1B458F"/>
                </a:solidFill>
                <a:latin typeface="Arial"/>
                <a:ea typeface="Arial"/>
                <a:cs typeface="Arial"/>
                <a:sym typeface="Arial"/>
                <a:hlinkClick r:id="rId7">
                  <a:extLst>
                    <a:ext uri="{A12FA001-AC4F-418D-AE19-62706E023703}">
                      <ahyp:hlinkClr xmlns:ahyp="http://schemas.microsoft.com/office/drawing/2018/hyperlinkcolor" val="tx"/>
                    </a:ext>
                  </a:extLst>
                </a:hlinkClick>
              </a:rPr>
              <a:t>Metrica Sports</a:t>
            </a:r>
            <a:r>
              <a:rPr lang="en-GB" sz="1030" b="0" i="0" dirty="0">
                <a:solidFill>
                  <a:srgbClr val="0D0D0D"/>
                </a:solidFill>
                <a:latin typeface="Arial"/>
                <a:ea typeface="Arial"/>
                <a:cs typeface="Arial"/>
                <a:sym typeface="Arial"/>
              </a:rPr>
              <a:t>, </a:t>
            </a:r>
            <a:r>
              <a:rPr lang="en-GB" sz="1030" b="0" i="0" dirty="0">
                <a:solidFill>
                  <a:srgbClr val="1B458F"/>
                </a:solidFill>
                <a:latin typeface="Arial"/>
                <a:ea typeface="Arial"/>
                <a:cs typeface="Arial"/>
                <a:sym typeface="Arial"/>
                <a:hlinkClick r:id="rId8">
                  <a:extLst>
                    <a:ext uri="{A12FA001-AC4F-418D-AE19-62706E023703}">
                      <ahyp:hlinkClr xmlns:ahyp="http://schemas.microsoft.com/office/drawing/2018/hyperlinkcolor" val="tx"/>
                    </a:ext>
                  </a:extLst>
                </a:hlinkClick>
              </a:rPr>
              <a:t>Signality</a:t>
            </a:r>
            <a:r>
              <a:rPr lang="en-GB" sz="1030" b="0" i="0" dirty="0">
                <a:solidFill>
                  <a:srgbClr val="0D0D0D"/>
                </a:solidFill>
                <a:latin typeface="Arial"/>
                <a:ea typeface="Arial"/>
                <a:cs typeface="Arial"/>
                <a:sym typeface="Arial"/>
              </a:rPr>
              <a:t>, and </a:t>
            </a:r>
            <a:r>
              <a:rPr lang="en-GB" sz="1030" b="0" i="0" dirty="0">
                <a:solidFill>
                  <a:srgbClr val="1B458F"/>
                </a:solidFill>
                <a:latin typeface="Arial"/>
                <a:ea typeface="Arial"/>
                <a:cs typeface="Arial"/>
                <a:sym typeface="Arial"/>
                <a:hlinkClick r:id="rId9">
                  <a:extLst>
                    <a:ext uri="{A12FA001-AC4F-418D-AE19-62706E023703}">
                      <ahyp:hlinkClr xmlns:ahyp="http://schemas.microsoft.com/office/drawing/2018/hyperlinkcolor" val="tx"/>
                    </a:ext>
                  </a:extLst>
                </a:hlinkClick>
              </a:rPr>
              <a:t>SkillCorner</a:t>
            </a:r>
            <a:r>
              <a:rPr lang="en-GB" sz="1030" b="0" i="0" dirty="0">
                <a:solidFill>
                  <a:srgbClr val="0D0D0D"/>
                </a:solidFill>
                <a:latin typeface="Arial"/>
                <a:ea typeface="Arial"/>
                <a:cs typeface="Arial"/>
                <a:sym typeface="Arial"/>
              </a:rPr>
              <a:t>. However, nearly all public initiatives are presented in journals or conferences and are therefore less accessible and aimed at a different audience to most football practitioners.</a:t>
            </a:r>
            <a:endParaRPr dirty="0"/>
          </a:p>
          <a:p>
            <a:pPr marL="239395" marR="0" lvl="0" indent="-173990" algn="l" rtl="0">
              <a:spcBef>
                <a:spcPts val="0"/>
              </a:spcBef>
              <a:spcAft>
                <a:spcPts val="0"/>
              </a:spcAft>
              <a:buClr>
                <a:srgbClr val="7C7C81"/>
              </a:buClr>
              <a:buSzPts val="1030"/>
              <a:buFont typeface="Arial"/>
              <a:buNone/>
            </a:pPr>
            <a:endParaRPr sz="103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Difficult to merge Tracking and Event data. Event data has imperfect timestamps. This is possible through a supervised modelling approached (requires properly annotated dataset) or a rules based logic approach (less accurate but easier to implement).</a:t>
            </a:r>
            <a:endParaRPr dirty="0"/>
          </a:p>
          <a:p>
            <a:pPr marL="239395" marR="0" lvl="0" indent="-173990" algn="l" rtl="0">
              <a:spcBef>
                <a:spcPts val="0"/>
              </a:spcBef>
              <a:spcAft>
                <a:spcPts val="0"/>
              </a:spcAft>
              <a:buClr>
                <a:srgbClr val="7C7C81"/>
              </a:buClr>
              <a:buSzPts val="1030"/>
              <a:buFont typeface="Arial"/>
              <a:buNone/>
            </a:pPr>
            <a:endParaRPr sz="1030" b="0" i="0" dirty="0">
              <a:solidFill>
                <a:srgbClr val="0D0D0D"/>
              </a:solidFill>
              <a:latin typeface="Arial"/>
              <a:ea typeface="Arial"/>
              <a:cs typeface="Arial"/>
              <a:sym typeface="Arial"/>
            </a:endParaRPr>
          </a:p>
          <a:p>
            <a:pPr marL="239395" marR="0" lvl="0" indent="-239395" algn="l" rtl="0">
              <a:spcBef>
                <a:spcPts val="0"/>
              </a:spcBef>
              <a:spcAft>
                <a:spcPts val="0"/>
              </a:spcAft>
              <a:buClr>
                <a:srgbClr val="0D0D0D"/>
              </a:buClr>
              <a:buSzPts val="1030"/>
              <a:buFont typeface="Arial"/>
              <a:buChar char="•"/>
            </a:pPr>
            <a:r>
              <a:rPr lang="en-GB" sz="1030" b="0" i="0" dirty="0">
                <a:solidFill>
                  <a:srgbClr val="0D0D0D"/>
                </a:solidFill>
                <a:latin typeface="Arial"/>
                <a:ea typeface="Arial"/>
                <a:cs typeface="Arial"/>
                <a:sym typeface="Arial"/>
              </a:rPr>
              <a:t>Difficult to query Tracking data as the data is continuous and the unlike the Event data, the rows continue simultaneously with 26 things at the same time i.e. it’s only possible to show all the passes if you’ve previous defined them.</a:t>
            </a:r>
            <a:endParaRPr dirty="0"/>
          </a:p>
        </p:txBody>
      </p:sp>
      <p:sp>
        <p:nvSpPr>
          <p:cNvPr id="12" name="Google Shape;26913;p30">
            <a:hlinkClick r:id="rId10" action="ppaction://hlinksldjump"/>
            <a:extLst>
              <a:ext uri="{FF2B5EF4-FFF2-40B4-BE49-F238E27FC236}">
                <a16:creationId xmlns:a16="http://schemas.microsoft.com/office/drawing/2014/main" id="{727AFE9C-AB0B-BF4E-BE4A-9420D9ADBF2C}"/>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3" name="Google Shape;27038;p37">
            <a:hlinkClick r:id="rId11" action="ppaction://hlinksldjump"/>
            <a:extLst>
              <a:ext uri="{FF2B5EF4-FFF2-40B4-BE49-F238E27FC236}">
                <a16:creationId xmlns:a16="http://schemas.microsoft.com/office/drawing/2014/main" id="{1C15C208-F5B2-1C4F-88C4-DAD58AF699A3}"/>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4" name="Google Shape;27039;p37">
            <a:hlinkClick r:id="rId12" action="ppaction://hlinksldjump"/>
            <a:extLst>
              <a:ext uri="{FF2B5EF4-FFF2-40B4-BE49-F238E27FC236}">
                <a16:creationId xmlns:a16="http://schemas.microsoft.com/office/drawing/2014/main" id="{C886346D-AA74-4248-9D00-9757059E9160}"/>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5" name="Google Shape;27040;p37">
            <a:hlinkClick r:id="rId13" action="ppaction://hlinksldjump"/>
            <a:extLst>
              <a:ext uri="{FF2B5EF4-FFF2-40B4-BE49-F238E27FC236}">
                <a16:creationId xmlns:a16="http://schemas.microsoft.com/office/drawing/2014/main" id="{9888A948-5C3A-6A49-BA16-0A01727269C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6" name="Google Shape;27042;p37">
            <a:hlinkClick r:id="rId14" action="ppaction://hlinksldjump"/>
            <a:extLst>
              <a:ext uri="{FF2B5EF4-FFF2-40B4-BE49-F238E27FC236}">
                <a16:creationId xmlns:a16="http://schemas.microsoft.com/office/drawing/2014/main" id="{D37B60AD-82B3-1F4F-8B85-417AA3698F11}"/>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7" name="Google Shape;27043;p37">
            <a:hlinkClick r:id="rId15" action="ppaction://hlinksldjump"/>
            <a:extLst>
              <a:ext uri="{FF2B5EF4-FFF2-40B4-BE49-F238E27FC236}">
                <a16:creationId xmlns:a16="http://schemas.microsoft.com/office/drawing/2014/main" id="{2E1C7015-77E0-9945-8996-160A74FF5F92}"/>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8" name="Google Shape;27039;p37">
            <a:hlinkClick r:id="rId16" action="ppaction://hlinksldjump"/>
            <a:extLst>
              <a:ext uri="{FF2B5EF4-FFF2-40B4-BE49-F238E27FC236}">
                <a16:creationId xmlns:a16="http://schemas.microsoft.com/office/drawing/2014/main" id="{C30C8CA9-C32A-924E-A090-2DCA50A6E933}"/>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9" name="Google Shape;27041;p37">
            <a:hlinkClick r:id="rId17" action="ppaction://hlinksldjump"/>
            <a:extLst>
              <a:ext uri="{FF2B5EF4-FFF2-40B4-BE49-F238E27FC236}">
                <a16:creationId xmlns:a16="http://schemas.microsoft.com/office/drawing/2014/main" id="{256E2DAB-7154-8F4B-BF85-69F997A7BBF1}"/>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344"/>
        <p:cNvGrpSpPr/>
        <p:nvPr/>
      </p:nvGrpSpPr>
      <p:grpSpPr>
        <a:xfrm>
          <a:off x="0" y="0"/>
          <a:ext cx="0" cy="0"/>
          <a:chOff x="0" y="0"/>
          <a:chExt cx="0" cy="0"/>
        </a:xfrm>
      </p:grpSpPr>
      <p:sp>
        <p:nvSpPr>
          <p:cNvPr id="27345" name="Google Shape;27345;p49"/>
          <p:cNvSpPr txBox="1">
            <a:spLocks noGrp="1"/>
          </p:cNvSpPr>
          <p:nvPr>
            <p:ph type="body" idx="1"/>
          </p:nvPr>
        </p:nvSpPr>
        <p:spPr>
          <a:xfrm>
            <a:off x="1079499" y="1531088"/>
            <a:ext cx="10725151" cy="422240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275E"/>
              </a:buClr>
              <a:buSzPts val="1800"/>
              <a:buNone/>
            </a:pPr>
            <a:r>
              <a:rPr lang="en-GB" sz="2200" b="1" dirty="0">
                <a:solidFill>
                  <a:srgbClr val="DD1F28"/>
                </a:solidFill>
              </a:rPr>
              <a:t>Simplicity</a:t>
            </a:r>
            <a:endParaRPr sz="2200" dirty="0">
              <a:solidFill>
                <a:srgbClr val="DD1F28"/>
              </a:solidFill>
            </a:endParaRPr>
          </a:p>
          <a:p>
            <a:pPr marL="0" lvl="0" indent="0">
              <a:buClr>
                <a:srgbClr val="262626"/>
              </a:buClr>
              <a:buSzPts val="1800"/>
              <a:buNone/>
            </a:pPr>
            <a:r>
              <a:rPr lang="en-GB" sz="2200" dirty="0">
                <a:solidFill>
                  <a:srgbClr val="262626"/>
                </a:solidFill>
              </a:rPr>
              <a:t>Deliver clear and concise messages that can be comprehended quickly and concisely.</a:t>
            </a:r>
          </a:p>
          <a:p>
            <a:pPr marL="0" lvl="0" indent="0" algn="l" rtl="0">
              <a:spcBef>
                <a:spcPts val="0"/>
              </a:spcBef>
              <a:spcAft>
                <a:spcPts val="0"/>
              </a:spcAft>
              <a:buClr>
                <a:srgbClr val="7C7C81"/>
              </a:buClr>
              <a:buSzPts val="1800"/>
              <a:buNone/>
            </a:pPr>
            <a:endParaRPr lang="en-GB" sz="2200" b="1" dirty="0">
              <a:solidFill>
                <a:srgbClr val="00275E"/>
              </a:solidFill>
            </a:endParaRPr>
          </a:p>
          <a:p>
            <a:pPr marL="0" lvl="0" indent="0" algn="l" rtl="0">
              <a:spcBef>
                <a:spcPts val="0"/>
              </a:spcBef>
              <a:spcAft>
                <a:spcPts val="0"/>
              </a:spcAft>
              <a:buClr>
                <a:srgbClr val="7C7C81"/>
              </a:buClr>
              <a:buSzPts val="1800"/>
              <a:buNone/>
            </a:pPr>
            <a:endParaRPr sz="2200" b="1" dirty="0">
              <a:solidFill>
                <a:srgbClr val="00275E"/>
              </a:solidFill>
            </a:endParaRPr>
          </a:p>
          <a:p>
            <a:pPr marL="0" lvl="0" indent="0" algn="l" rtl="0">
              <a:spcBef>
                <a:spcPts val="0"/>
              </a:spcBef>
              <a:spcAft>
                <a:spcPts val="0"/>
              </a:spcAft>
              <a:buClr>
                <a:srgbClr val="00275E"/>
              </a:buClr>
              <a:buSzPts val="1800"/>
              <a:buNone/>
            </a:pPr>
            <a:r>
              <a:rPr lang="en-GB" sz="2200" b="1" dirty="0">
                <a:solidFill>
                  <a:srgbClr val="DD1F28"/>
                </a:solidFill>
              </a:rPr>
              <a:t>Enable Control</a:t>
            </a:r>
            <a:endParaRPr sz="2200" dirty="0">
              <a:solidFill>
                <a:srgbClr val="DD1F28"/>
              </a:solidFill>
            </a:endParaRPr>
          </a:p>
          <a:p>
            <a:pPr marL="0" lvl="0" indent="0">
              <a:buClr>
                <a:srgbClr val="262626"/>
              </a:buClr>
              <a:buSzPts val="1800"/>
              <a:buNone/>
            </a:pPr>
            <a:r>
              <a:rPr lang="en-GB" sz="2200" dirty="0">
                <a:solidFill>
                  <a:srgbClr val="262626"/>
                </a:solidFill>
              </a:rPr>
              <a:t>Dashboard and visualisations need to include filters, tool tips, and actions, that can allow the user (often coaches) to find the insights themselves without the need for programming or dashboard building skills.</a:t>
            </a:r>
          </a:p>
          <a:p>
            <a:pPr marL="0" lvl="0" indent="0" algn="l" rtl="0">
              <a:spcBef>
                <a:spcPts val="0"/>
              </a:spcBef>
              <a:spcAft>
                <a:spcPts val="0"/>
              </a:spcAft>
              <a:buClr>
                <a:srgbClr val="7C7C81"/>
              </a:buClr>
              <a:buSzPts val="1800"/>
              <a:buNone/>
            </a:pPr>
            <a:endParaRPr lang="en-GB" sz="2200" b="1" dirty="0">
              <a:solidFill>
                <a:srgbClr val="262626"/>
              </a:solidFill>
            </a:endParaRPr>
          </a:p>
          <a:p>
            <a:pPr marL="0" lvl="0" indent="0" algn="l" rtl="0">
              <a:spcBef>
                <a:spcPts val="0"/>
              </a:spcBef>
              <a:spcAft>
                <a:spcPts val="0"/>
              </a:spcAft>
              <a:buClr>
                <a:srgbClr val="7C7C81"/>
              </a:buClr>
              <a:buSzPts val="1800"/>
              <a:buNone/>
            </a:pPr>
            <a:endParaRPr sz="2200" b="1" dirty="0">
              <a:solidFill>
                <a:srgbClr val="262626"/>
              </a:solidFill>
            </a:endParaRPr>
          </a:p>
          <a:p>
            <a:pPr marL="0" lvl="0" indent="0" algn="l" rtl="0">
              <a:spcBef>
                <a:spcPts val="0"/>
              </a:spcBef>
              <a:spcAft>
                <a:spcPts val="0"/>
              </a:spcAft>
              <a:buClr>
                <a:srgbClr val="00275E"/>
              </a:buClr>
              <a:buSzPts val="1800"/>
              <a:buNone/>
            </a:pPr>
            <a:r>
              <a:rPr lang="en-GB" sz="2200" b="1" dirty="0">
                <a:solidFill>
                  <a:srgbClr val="DD1F28"/>
                </a:solidFill>
              </a:rPr>
              <a:t>Flexibility</a:t>
            </a:r>
            <a:endParaRPr sz="2200" dirty="0">
              <a:solidFill>
                <a:srgbClr val="DD1F28"/>
              </a:solidFill>
            </a:endParaRPr>
          </a:p>
          <a:p>
            <a:pPr marL="0" lvl="0" indent="0" algn="l" rtl="0">
              <a:spcBef>
                <a:spcPts val="0"/>
              </a:spcBef>
              <a:spcAft>
                <a:spcPts val="0"/>
              </a:spcAft>
              <a:buClr>
                <a:srgbClr val="262626"/>
              </a:buClr>
              <a:buSzPts val="1800"/>
              <a:buNone/>
            </a:pPr>
            <a:r>
              <a:rPr lang="en-GB" sz="2200" dirty="0">
                <a:solidFill>
                  <a:srgbClr val="262626"/>
                </a:solidFill>
              </a:rPr>
              <a:t>Filters, tooltips and actions can allow the user to find the insights themselves.</a:t>
            </a:r>
            <a:endParaRPr sz="2200" b="1" dirty="0">
              <a:solidFill>
                <a:srgbClr val="1A449D"/>
              </a:solidFill>
            </a:endParaRPr>
          </a:p>
        </p:txBody>
      </p:sp>
      <p:sp>
        <p:nvSpPr>
          <p:cNvPr id="27346" name="Google Shape;27346;p4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54</a:t>
            </a:fld>
            <a:endParaRPr/>
          </a:p>
        </p:txBody>
      </p:sp>
      <p:sp>
        <p:nvSpPr>
          <p:cNvPr id="27347" name="Google Shape;27347;p49"/>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How does Tableau achieve this?</a:t>
            </a:r>
            <a:endParaRPr dirty="0"/>
          </a:p>
        </p:txBody>
      </p:sp>
      <p:sp>
        <p:nvSpPr>
          <p:cNvPr id="27348" name="Google Shape;27348;p4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34694"/>
              </a:buClr>
              <a:buSzPts val="2800"/>
              <a:buNone/>
            </a:pPr>
            <a:r>
              <a:rPr lang="en-GB" sz="2800" dirty="0"/>
              <a:t>Turning Big Data into Meaningful Insights</a:t>
            </a:r>
            <a:endParaRPr dirty="0"/>
          </a:p>
        </p:txBody>
      </p:sp>
      <p:sp>
        <p:nvSpPr>
          <p:cNvPr id="27349" name="Google Shape;27349;p49"/>
          <p:cNvSpPr txBox="1">
            <a:spLocks noGrp="1"/>
          </p:cNvSpPr>
          <p:nvPr>
            <p:ph type="body" idx="4"/>
          </p:nvPr>
        </p:nvSpPr>
        <p:spPr>
          <a:xfrm>
            <a:off x="387350" y="5839392"/>
            <a:ext cx="11417400" cy="277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endParaRPr sz="900" dirty="0"/>
          </a:p>
        </p:txBody>
      </p:sp>
      <p:sp>
        <p:nvSpPr>
          <p:cNvPr id="26" name="Google Shape;28062;p85">
            <a:extLst>
              <a:ext uri="{FF2B5EF4-FFF2-40B4-BE49-F238E27FC236}">
                <a16:creationId xmlns:a16="http://schemas.microsoft.com/office/drawing/2014/main" id="{14D89846-B720-D442-9C9E-D08A6D1D8873}"/>
              </a:ext>
            </a:extLst>
          </p:cNvPr>
          <p:cNvSpPr/>
          <p:nvPr/>
        </p:nvSpPr>
        <p:spPr>
          <a:xfrm>
            <a:off x="395261" y="1486904"/>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1</a:t>
            </a:r>
            <a:endParaRPr b="1" dirty="0"/>
          </a:p>
        </p:txBody>
      </p:sp>
      <p:sp>
        <p:nvSpPr>
          <p:cNvPr id="27" name="Google Shape;28063;p85">
            <a:extLst>
              <a:ext uri="{FF2B5EF4-FFF2-40B4-BE49-F238E27FC236}">
                <a16:creationId xmlns:a16="http://schemas.microsoft.com/office/drawing/2014/main" id="{E9C4AFAC-0B18-854A-8AB1-EB3B54B49DD2}"/>
              </a:ext>
            </a:extLst>
          </p:cNvPr>
          <p:cNvSpPr/>
          <p:nvPr/>
        </p:nvSpPr>
        <p:spPr>
          <a:xfrm>
            <a:off x="394864" y="2821042"/>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2</a:t>
            </a:r>
            <a:endParaRPr b="1" dirty="0"/>
          </a:p>
        </p:txBody>
      </p:sp>
      <p:sp>
        <p:nvSpPr>
          <p:cNvPr id="28" name="Google Shape;28065;p85">
            <a:extLst>
              <a:ext uri="{FF2B5EF4-FFF2-40B4-BE49-F238E27FC236}">
                <a16:creationId xmlns:a16="http://schemas.microsoft.com/office/drawing/2014/main" id="{DABB1E91-0F12-3649-AC57-406F04CD099B}"/>
              </a:ext>
            </a:extLst>
          </p:cNvPr>
          <p:cNvSpPr/>
          <p:nvPr/>
        </p:nvSpPr>
        <p:spPr>
          <a:xfrm>
            <a:off x="396405" y="4848458"/>
            <a:ext cx="475500" cy="475500"/>
          </a:xfrm>
          <a:prstGeom prst="ellipse">
            <a:avLst/>
          </a:prstGeom>
          <a:solidFill>
            <a:srgbClr val="FAEF22"/>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1400" b="1" dirty="0">
                <a:latin typeface="Arial"/>
                <a:ea typeface="Arial"/>
                <a:cs typeface="Arial"/>
                <a:sym typeface="Arial"/>
              </a:rPr>
              <a:t>3</a:t>
            </a:r>
            <a:endParaRPr b="1" dirty="0"/>
          </a:p>
        </p:txBody>
      </p:sp>
      <p:sp>
        <p:nvSpPr>
          <p:cNvPr id="10" name="Google Shape;26913;p30">
            <a:hlinkClick r:id="rId3" action="ppaction://hlinksldjump"/>
            <a:extLst>
              <a:ext uri="{FF2B5EF4-FFF2-40B4-BE49-F238E27FC236}">
                <a16:creationId xmlns:a16="http://schemas.microsoft.com/office/drawing/2014/main" id="{8A85DEB5-4692-E446-B5E7-639C866D3C25}"/>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4" action="ppaction://hlinksldjump"/>
            <a:extLst>
              <a:ext uri="{FF2B5EF4-FFF2-40B4-BE49-F238E27FC236}">
                <a16:creationId xmlns:a16="http://schemas.microsoft.com/office/drawing/2014/main" id="{BA849A37-238C-D54E-9254-E42CD1209FE4}"/>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5" action="ppaction://hlinksldjump"/>
            <a:extLst>
              <a:ext uri="{FF2B5EF4-FFF2-40B4-BE49-F238E27FC236}">
                <a16:creationId xmlns:a16="http://schemas.microsoft.com/office/drawing/2014/main" id="{040A8CC0-C5D3-4847-9E6F-6884647F248B}"/>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6" action="ppaction://hlinksldjump"/>
            <a:extLst>
              <a:ext uri="{FF2B5EF4-FFF2-40B4-BE49-F238E27FC236}">
                <a16:creationId xmlns:a16="http://schemas.microsoft.com/office/drawing/2014/main" id="{8DAD974F-5BAF-C547-8D5C-6D5EA16B2E76}"/>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7" action="ppaction://hlinksldjump"/>
            <a:extLst>
              <a:ext uri="{FF2B5EF4-FFF2-40B4-BE49-F238E27FC236}">
                <a16:creationId xmlns:a16="http://schemas.microsoft.com/office/drawing/2014/main" id="{48E7DBE0-C226-0D45-B267-1C364B2354FE}"/>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8" action="ppaction://hlinksldjump"/>
            <a:extLst>
              <a:ext uri="{FF2B5EF4-FFF2-40B4-BE49-F238E27FC236}">
                <a16:creationId xmlns:a16="http://schemas.microsoft.com/office/drawing/2014/main" id="{F70A3A95-E5BD-194E-ADAD-B8FB9BA4C8C3}"/>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9" action="ppaction://hlinksldjump"/>
            <a:extLst>
              <a:ext uri="{FF2B5EF4-FFF2-40B4-BE49-F238E27FC236}">
                <a16:creationId xmlns:a16="http://schemas.microsoft.com/office/drawing/2014/main" id="{3A43C961-0051-414B-A63E-8B0AF22C540E}"/>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0" action="ppaction://hlinksldjump"/>
            <a:extLst>
              <a:ext uri="{FF2B5EF4-FFF2-40B4-BE49-F238E27FC236}">
                <a16:creationId xmlns:a16="http://schemas.microsoft.com/office/drawing/2014/main" id="{F1FFC85E-F45C-E644-97E5-5A6C5D122A68}"/>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3999621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383"/>
        <p:cNvGrpSpPr/>
        <p:nvPr/>
      </p:nvGrpSpPr>
      <p:grpSpPr>
        <a:xfrm>
          <a:off x="0" y="0"/>
          <a:ext cx="0" cy="0"/>
          <a:chOff x="0" y="0"/>
          <a:chExt cx="0" cy="0"/>
        </a:xfrm>
      </p:grpSpPr>
      <p:sp>
        <p:nvSpPr>
          <p:cNvPr id="27384" name="Google Shape;27384;p51"/>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55</a:t>
            </a:fld>
            <a:endParaRPr/>
          </a:p>
        </p:txBody>
      </p:sp>
      <p:sp>
        <p:nvSpPr>
          <p:cNvPr id="27385" name="Google Shape;27385;p51"/>
          <p:cNvSpPr txBox="1">
            <a:spLocks noGrp="1"/>
          </p:cNvSpPr>
          <p:nvPr>
            <p:ph type="body" idx="2"/>
          </p:nvPr>
        </p:nvSpPr>
        <p:spPr>
          <a:xfrm>
            <a:off x="394864" y="575734"/>
            <a:ext cx="11557074" cy="3119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600"/>
              <a:buNone/>
            </a:pPr>
            <a:r>
              <a:rPr lang="en-GB" sz="1800" dirty="0"/>
              <a:t>A sample of tools for football analysis created for this task using Tableau</a:t>
            </a:r>
            <a:endParaRPr sz="1800" dirty="0"/>
          </a:p>
        </p:txBody>
      </p:sp>
      <p:sp>
        <p:nvSpPr>
          <p:cNvPr id="27386" name="Google Shape;27386;p51"/>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Football Insights Analysis Tools Overview</a:t>
            </a:r>
            <a:endParaRPr dirty="0"/>
          </a:p>
        </p:txBody>
      </p:sp>
      <p:sp>
        <p:nvSpPr>
          <p:cNvPr id="27402" name="Google Shape;27402;p51"/>
          <p:cNvSpPr txBox="1"/>
          <p:nvPr/>
        </p:nvSpPr>
        <p:spPr>
          <a:xfrm>
            <a:off x="387350" y="5938448"/>
            <a:ext cx="11417400" cy="17881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7C7C81"/>
              </a:buClr>
              <a:buSzPts val="933"/>
              <a:buFont typeface="Arial"/>
              <a:buNone/>
            </a:pPr>
            <a:r>
              <a:rPr lang="en-GB" sz="900" b="0" i="0" dirty="0">
                <a:solidFill>
                  <a:srgbClr val="7C7C81"/>
                </a:solidFill>
                <a:latin typeface="Arial"/>
                <a:ea typeface="Arial"/>
                <a:cs typeface="Arial"/>
                <a:sym typeface="Arial"/>
              </a:rPr>
              <a:t>Tableau Public profile: </a:t>
            </a:r>
            <a:r>
              <a:rPr lang="en-GB" sz="900" b="0" i="0" u="sng" dirty="0">
                <a:solidFill>
                  <a:schemeClr val="hlink"/>
                </a:solidFill>
                <a:latin typeface="Arial"/>
                <a:ea typeface="Arial"/>
                <a:cs typeface="Arial"/>
                <a:sym typeface="Arial"/>
                <a:hlinkClick r:id="rId3"/>
              </a:rPr>
              <a:t>public.tableau.com/profile/edd.webster</a:t>
            </a:r>
            <a:r>
              <a:rPr lang="en-GB" sz="900" b="0" i="0" dirty="0">
                <a:solidFill>
                  <a:srgbClr val="7C7C81"/>
                </a:solidFill>
                <a:latin typeface="Arial"/>
                <a:ea typeface="Arial"/>
                <a:cs typeface="Arial"/>
                <a:sym typeface="Arial"/>
              </a:rPr>
              <a:t>. </a:t>
            </a:r>
            <a:endParaRPr sz="900" dirty="0"/>
          </a:p>
        </p:txBody>
      </p:sp>
      <p:sp>
        <p:nvSpPr>
          <p:cNvPr id="45" name="Rectangle 44">
            <a:extLst>
              <a:ext uri="{FF2B5EF4-FFF2-40B4-BE49-F238E27FC236}">
                <a16:creationId xmlns:a16="http://schemas.microsoft.com/office/drawing/2014/main" id="{005B4DA8-9D9E-784C-81B7-58072503CC9C}"/>
              </a:ext>
            </a:extLst>
          </p:cNvPr>
          <p:cNvSpPr/>
          <p:nvPr/>
        </p:nvSpPr>
        <p:spPr>
          <a:xfrm>
            <a:off x="2969277" y="3349439"/>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6EF6643-5D67-1B4D-A67C-15C54BDCD24F}"/>
              </a:ext>
            </a:extLst>
          </p:cNvPr>
          <p:cNvSpPr/>
          <p:nvPr/>
        </p:nvSpPr>
        <p:spPr>
          <a:xfrm>
            <a:off x="5961627" y="3362139"/>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51FE53E7-1FF7-7942-9313-0CFA011AE6D1}"/>
              </a:ext>
            </a:extLst>
          </p:cNvPr>
          <p:cNvSpPr/>
          <p:nvPr/>
        </p:nvSpPr>
        <p:spPr>
          <a:xfrm>
            <a:off x="8891643" y="3371376"/>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059094D-E080-4146-BF7B-F2FF083CB54E}"/>
              </a:ext>
            </a:extLst>
          </p:cNvPr>
          <p:cNvSpPr/>
          <p:nvPr/>
        </p:nvSpPr>
        <p:spPr>
          <a:xfrm>
            <a:off x="11804651" y="3309743"/>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C64D5A00-C3D8-964D-A0D1-73BBC85BC449}"/>
              </a:ext>
            </a:extLst>
          </p:cNvPr>
          <p:cNvSpPr/>
          <p:nvPr/>
        </p:nvSpPr>
        <p:spPr>
          <a:xfrm>
            <a:off x="2969277" y="5787667"/>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BA80BE3-BD38-E546-B042-61B5014F155D}"/>
              </a:ext>
            </a:extLst>
          </p:cNvPr>
          <p:cNvSpPr/>
          <p:nvPr/>
        </p:nvSpPr>
        <p:spPr>
          <a:xfrm>
            <a:off x="5961627" y="5787667"/>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BE3618C8-BED7-654F-BFA2-B8D61209E72D}"/>
              </a:ext>
            </a:extLst>
          </p:cNvPr>
          <p:cNvSpPr/>
          <p:nvPr/>
        </p:nvSpPr>
        <p:spPr>
          <a:xfrm>
            <a:off x="8891643" y="5771504"/>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8D71383-A7EF-DD43-B476-12096B250E98}"/>
              </a:ext>
            </a:extLst>
          </p:cNvPr>
          <p:cNvSpPr/>
          <p:nvPr/>
        </p:nvSpPr>
        <p:spPr>
          <a:xfrm>
            <a:off x="11804651" y="5786071"/>
            <a:ext cx="203200" cy="178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ADED38-B322-114A-83AC-FE52833545C8}"/>
              </a:ext>
            </a:extLst>
          </p:cNvPr>
          <p:cNvPicPr>
            <a:picLocks noChangeAspect="1"/>
          </p:cNvPicPr>
          <p:nvPr/>
        </p:nvPicPr>
        <p:blipFill>
          <a:blip r:embed="rId4"/>
          <a:stretch>
            <a:fillRect/>
          </a:stretch>
        </p:blipFill>
        <p:spPr>
          <a:xfrm>
            <a:off x="390408" y="1220544"/>
            <a:ext cx="2782069" cy="2268017"/>
          </a:xfrm>
          <a:prstGeom prst="rect">
            <a:avLst/>
          </a:prstGeom>
        </p:spPr>
      </p:pic>
      <p:pic>
        <p:nvPicPr>
          <p:cNvPr id="36" name="Picture 35">
            <a:extLst>
              <a:ext uri="{FF2B5EF4-FFF2-40B4-BE49-F238E27FC236}">
                <a16:creationId xmlns:a16="http://schemas.microsoft.com/office/drawing/2014/main" id="{43351065-3909-EA4A-9151-B93980F0DE1F}"/>
              </a:ext>
            </a:extLst>
          </p:cNvPr>
          <p:cNvPicPr>
            <a:picLocks noChangeAspect="1"/>
          </p:cNvPicPr>
          <p:nvPr/>
        </p:nvPicPr>
        <p:blipFill>
          <a:blip r:embed="rId5"/>
          <a:stretch>
            <a:fillRect/>
          </a:stretch>
        </p:blipFill>
        <p:spPr>
          <a:xfrm>
            <a:off x="3336002" y="1222475"/>
            <a:ext cx="2779701" cy="2266086"/>
          </a:xfrm>
          <a:prstGeom prst="rect">
            <a:avLst/>
          </a:prstGeom>
        </p:spPr>
      </p:pic>
      <p:pic>
        <p:nvPicPr>
          <p:cNvPr id="10" name="Picture 9">
            <a:extLst>
              <a:ext uri="{FF2B5EF4-FFF2-40B4-BE49-F238E27FC236}">
                <a16:creationId xmlns:a16="http://schemas.microsoft.com/office/drawing/2014/main" id="{C0C4886A-5DCB-4742-934A-3A2B133CC72C}"/>
              </a:ext>
            </a:extLst>
          </p:cNvPr>
          <p:cNvPicPr>
            <a:picLocks noChangeAspect="1"/>
          </p:cNvPicPr>
          <p:nvPr/>
        </p:nvPicPr>
        <p:blipFill>
          <a:blip r:embed="rId6"/>
          <a:stretch>
            <a:fillRect/>
          </a:stretch>
        </p:blipFill>
        <p:spPr>
          <a:xfrm>
            <a:off x="6280197" y="1218837"/>
            <a:ext cx="2779700" cy="2266086"/>
          </a:xfrm>
          <a:prstGeom prst="rect">
            <a:avLst/>
          </a:prstGeom>
        </p:spPr>
      </p:pic>
      <p:pic>
        <p:nvPicPr>
          <p:cNvPr id="12" name="Picture 11">
            <a:extLst>
              <a:ext uri="{FF2B5EF4-FFF2-40B4-BE49-F238E27FC236}">
                <a16:creationId xmlns:a16="http://schemas.microsoft.com/office/drawing/2014/main" id="{EE39D370-BDA0-5141-A5CA-5464A7031B76}"/>
              </a:ext>
            </a:extLst>
          </p:cNvPr>
          <p:cNvPicPr>
            <a:picLocks noChangeAspect="1"/>
          </p:cNvPicPr>
          <p:nvPr/>
        </p:nvPicPr>
        <p:blipFill>
          <a:blip r:embed="rId7"/>
          <a:stretch>
            <a:fillRect/>
          </a:stretch>
        </p:blipFill>
        <p:spPr>
          <a:xfrm>
            <a:off x="9172238" y="1218838"/>
            <a:ext cx="2779700" cy="2266086"/>
          </a:xfrm>
          <a:prstGeom prst="rect">
            <a:avLst/>
          </a:prstGeom>
        </p:spPr>
      </p:pic>
      <p:pic>
        <p:nvPicPr>
          <p:cNvPr id="14" name="Picture 13">
            <a:extLst>
              <a:ext uri="{FF2B5EF4-FFF2-40B4-BE49-F238E27FC236}">
                <a16:creationId xmlns:a16="http://schemas.microsoft.com/office/drawing/2014/main" id="{23CC22B4-AC9E-F043-985F-8414340318AD}"/>
              </a:ext>
            </a:extLst>
          </p:cNvPr>
          <p:cNvPicPr>
            <a:picLocks noChangeAspect="1"/>
          </p:cNvPicPr>
          <p:nvPr/>
        </p:nvPicPr>
        <p:blipFill>
          <a:blip r:embed="rId8"/>
          <a:stretch>
            <a:fillRect/>
          </a:stretch>
        </p:blipFill>
        <p:spPr>
          <a:xfrm>
            <a:off x="389907" y="3596531"/>
            <a:ext cx="2777610" cy="2264382"/>
          </a:xfrm>
          <a:prstGeom prst="rect">
            <a:avLst/>
          </a:prstGeom>
        </p:spPr>
      </p:pic>
      <p:pic>
        <p:nvPicPr>
          <p:cNvPr id="16" name="Picture 15">
            <a:extLst>
              <a:ext uri="{FF2B5EF4-FFF2-40B4-BE49-F238E27FC236}">
                <a16:creationId xmlns:a16="http://schemas.microsoft.com/office/drawing/2014/main" id="{CC1AC302-3B05-A84D-B926-80405DD04F10}"/>
              </a:ext>
            </a:extLst>
          </p:cNvPr>
          <p:cNvPicPr>
            <a:picLocks noChangeAspect="1"/>
          </p:cNvPicPr>
          <p:nvPr/>
        </p:nvPicPr>
        <p:blipFill>
          <a:blip r:embed="rId9"/>
          <a:stretch>
            <a:fillRect/>
          </a:stretch>
        </p:blipFill>
        <p:spPr>
          <a:xfrm>
            <a:off x="3331042" y="3596531"/>
            <a:ext cx="2777610" cy="2264382"/>
          </a:xfrm>
          <a:prstGeom prst="rect">
            <a:avLst/>
          </a:prstGeom>
        </p:spPr>
      </p:pic>
      <p:sp>
        <p:nvSpPr>
          <p:cNvPr id="22" name="Google Shape;26913;p30">
            <a:hlinkClick r:id="rId10" action="ppaction://hlinksldjump"/>
            <a:extLst>
              <a:ext uri="{FF2B5EF4-FFF2-40B4-BE49-F238E27FC236}">
                <a16:creationId xmlns:a16="http://schemas.microsoft.com/office/drawing/2014/main" id="{45405872-5563-CF48-9CAA-3E58E2D0B50E}"/>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3" name="Google Shape;27038;p37">
            <a:hlinkClick r:id="rId11" action="ppaction://hlinksldjump"/>
            <a:extLst>
              <a:ext uri="{FF2B5EF4-FFF2-40B4-BE49-F238E27FC236}">
                <a16:creationId xmlns:a16="http://schemas.microsoft.com/office/drawing/2014/main" id="{C1425E4D-94F0-2C4D-B79B-763956BE6DB9}"/>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4" name="Google Shape;27039;p37">
            <a:hlinkClick r:id="rId12" action="ppaction://hlinksldjump"/>
            <a:extLst>
              <a:ext uri="{FF2B5EF4-FFF2-40B4-BE49-F238E27FC236}">
                <a16:creationId xmlns:a16="http://schemas.microsoft.com/office/drawing/2014/main" id="{5543CAEC-A07A-374C-9655-B4C19BCCBCCB}"/>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25" name="Google Shape;27040;p37">
            <a:hlinkClick r:id="rId13" action="ppaction://hlinksldjump"/>
            <a:extLst>
              <a:ext uri="{FF2B5EF4-FFF2-40B4-BE49-F238E27FC236}">
                <a16:creationId xmlns:a16="http://schemas.microsoft.com/office/drawing/2014/main" id="{EF4473F0-3860-8B44-9BEE-4A36BA9DA9D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6" name="Google Shape;27042;p37">
            <a:hlinkClick r:id="rId14" action="ppaction://hlinksldjump"/>
            <a:extLst>
              <a:ext uri="{FF2B5EF4-FFF2-40B4-BE49-F238E27FC236}">
                <a16:creationId xmlns:a16="http://schemas.microsoft.com/office/drawing/2014/main" id="{63AFCC64-B9A2-EA41-8321-0C51D6015B67}"/>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7" name="Google Shape;27043;p37">
            <a:hlinkClick r:id="rId15" action="ppaction://hlinksldjump"/>
            <a:extLst>
              <a:ext uri="{FF2B5EF4-FFF2-40B4-BE49-F238E27FC236}">
                <a16:creationId xmlns:a16="http://schemas.microsoft.com/office/drawing/2014/main" id="{0124C2C1-9340-AC42-A913-BD8C011167EC}"/>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8" name="Google Shape;27039;p37">
            <a:hlinkClick r:id="rId16" action="ppaction://hlinksldjump"/>
            <a:extLst>
              <a:ext uri="{FF2B5EF4-FFF2-40B4-BE49-F238E27FC236}">
                <a16:creationId xmlns:a16="http://schemas.microsoft.com/office/drawing/2014/main" id="{8933018F-2986-5048-95AB-C0D676D74056}"/>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9" name="Google Shape;27041;p37">
            <a:hlinkClick r:id="rId17" action="ppaction://hlinksldjump"/>
            <a:extLst>
              <a:ext uri="{FF2B5EF4-FFF2-40B4-BE49-F238E27FC236}">
                <a16:creationId xmlns:a16="http://schemas.microsoft.com/office/drawing/2014/main" id="{1A45BBEA-A4A2-8A48-9D94-E43381DCF5CE}"/>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pic>
        <p:nvPicPr>
          <p:cNvPr id="5" name="Picture 4">
            <a:hlinkClick r:id="rId18"/>
            <a:extLst>
              <a:ext uri="{FF2B5EF4-FFF2-40B4-BE49-F238E27FC236}">
                <a16:creationId xmlns:a16="http://schemas.microsoft.com/office/drawing/2014/main" id="{6F229692-1AFF-3542-A0C6-DC9BEBD30AAA}"/>
              </a:ext>
            </a:extLst>
          </p:cNvPr>
          <p:cNvPicPr>
            <a:picLocks noChangeAspect="1"/>
          </p:cNvPicPr>
          <p:nvPr/>
        </p:nvPicPr>
        <p:blipFill>
          <a:blip r:embed="rId19"/>
          <a:stretch>
            <a:fillRect/>
          </a:stretch>
        </p:blipFill>
        <p:spPr>
          <a:xfrm>
            <a:off x="9172238" y="3592896"/>
            <a:ext cx="2769661" cy="2266086"/>
          </a:xfrm>
          <a:prstGeom prst="rect">
            <a:avLst/>
          </a:prstGeom>
        </p:spPr>
      </p:pic>
      <p:pic>
        <p:nvPicPr>
          <p:cNvPr id="7" name="Picture 6">
            <a:extLst>
              <a:ext uri="{FF2B5EF4-FFF2-40B4-BE49-F238E27FC236}">
                <a16:creationId xmlns:a16="http://schemas.microsoft.com/office/drawing/2014/main" id="{E7C0EE2C-335F-5A48-9DED-5097ECC30891}"/>
              </a:ext>
            </a:extLst>
          </p:cNvPr>
          <p:cNvPicPr>
            <a:picLocks noChangeAspect="1"/>
          </p:cNvPicPr>
          <p:nvPr/>
        </p:nvPicPr>
        <p:blipFill>
          <a:blip r:embed="rId20"/>
          <a:stretch>
            <a:fillRect/>
          </a:stretch>
        </p:blipFill>
        <p:spPr>
          <a:xfrm>
            <a:off x="6286365" y="3592896"/>
            <a:ext cx="2798300" cy="228951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080"/>
        <p:cNvGrpSpPr/>
        <p:nvPr/>
      </p:nvGrpSpPr>
      <p:grpSpPr>
        <a:xfrm>
          <a:off x="0" y="0"/>
          <a:ext cx="0" cy="0"/>
          <a:chOff x="0" y="0"/>
          <a:chExt cx="0" cy="0"/>
        </a:xfrm>
      </p:grpSpPr>
      <p:sp>
        <p:nvSpPr>
          <p:cNvPr id="28081" name="Google Shape;28081;p86"/>
          <p:cNvSpPr txBox="1">
            <a:spLocks noGrp="1"/>
          </p:cNvSpPr>
          <p:nvPr>
            <p:ph type="body" idx="1"/>
          </p:nvPr>
        </p:nvSpPr>
        <p:spPr>
          <a:xfrm>
            <a:off x="387350" y="1255672"/>
            <a:ext cx="8109300" cy="4317000"/>
          </a:xfrm>
          <a:prstGeom prst="rect">
            <a:avLst/>
          </a:prstGeom>
          <a:noFill/>
          <a:ln>
            <a:noFill/>
          </a:ln>
        </p:spPr>
        <p:txBody>
          <a:bodyPr spcFirstLastPara="1" wrap="square" lIns="0" tIns="0" rIns="0" bIns="0" anchor="t" anchorCtr="0">
            <a:noAutofit/>
          </a:bodyPr>
          <a:lstStyle/>
          <a:p>
            <a:pPr marL="239994" lvl="0" indent="-239994" algn="l" rtl="0">
              <a:spcBef>
                <a:spcPts val="0"/>
              </a:spcBef>
              <a:spcAft>
                <a:spcPts val="0"/>
              </a:spcAft>
              <a:buClr>
                <a:srgbClr val="00275E"/>
              </a:buClr>
              <a:buSzPts val="1750"/>
              <a:buChar char="•"/>
            </a:pPr>
            <a:r>
              <a:rPr lang="en-GB" sz="1750" dirty="0">
                <a:solidFill>
                  <a:srgbClr val="054720"/>
                </a:solidFill>
                <a:hlinkClick r:id="rId3">
                  <a:extLst>
                    <a:ext uri="{A12FA001-AC4F-418D-AE19-62706E023703}">
                      <ahyp:hlinkClr xmlns:ahyp="http://schemas.microsoft.com/office/drawing/2018/hyperlinkcolor" val="tx"/>
                    </a:ext>
                  </a:extLst>
                </a:hlinkClick>
              </a:rPr>
              <a:t>‘</a:t>
            </a:r>
            <a:r>
              <a:rPr lang="en-GB" sz="1750" u="sng" dirty="0">
                <a:solidFill>
                  <a:srgbClr val="1B458F"/>
                </a:solidFill>
                <a:hlinkClick r:id="rId3">
                  <a:extLst>
                    <a:ext uri="{A12FA001-AC4F-418D-AE19-62706E023703}">
                      <ahyp:hlinkClr xmlns:ahyp="http://schemas.microsoft.com/office/drawing/2018/hyperlinkcolor" val="tx"/>
                    </a:ext>
                  </a:extLst>
                </a:hlinkClick>
              </a:rPr>
              <a:t>Expected goals</a:t>
            </a:r>
            <a:r>
              <a:rPr lang="en-GB" sz="1750" dirty="0">
                <a:solidFill>
                  <a:srgbClr val="054720"/>
                </a:solidFill>
                <a:hlinkClick r:id="rId3">
                  <a:extLst>
                    <a:ext uri="{A12FA001-AC4F-418D-AE19-62706E023703}">
                      <ahyp:hlinkClr xmlns:ahyp="http://schemas.microsoft.com/office/drawing/2018/hyperlinkcolor" val="tx"/>
                    </a:ext>
                  </a:extLst>
                </a:hlinkClick>
              </a:rPr>
              <a:t>’</a:t>
            </a:r>
            <a:r>
              <a:rPr lang="en-GB" sz="1750" dirty="0">
                <a:solidFill>
                  <a:srgbClr val="0D0D0D"/>
                </a:solidFill>
              </a:rPr>
              <a:t>, aften abbreviated as '</a:t>
            </a:r>
            <a:r>
              <a:rPr lang="en-GB" sz="1750" dirty="0" err="1">
                <a:solidFill>
                  <a:srgbClr val="0D0D0D"/>
                </a:solidFill>
              </a:rPr>
              <a:t>xG</a:t>
            </a:r>
            <a:r>
              <a:rPr lang="en-GB" sz="1750" dirty="0">
                <a:solidFill>
                  <a:srgbClr val="0D0D0D"/>
                </a:solidFill>
              </a:rPr>
              <a:t>’, is the probability that a shot with defined state will, on average, result in a goal (Fig. A).</a:t>
            </a:r>
            <a:endParaRPr dirty="0"/>
          </a:p>
          <a:p>
            <a:pPr marL="239994" lvl="0" indent="-128869" algn="l" rtl="0">
              <a:spcBef>
                <a:spcPts val="0"/>
              </a:spcBef>
              <a:spcAft>
                <a:spcPts val="0"/>
              </a:spcAft>
              <a:buClr>
                <a:srgbClr val="7C7C81"/>
              </a:buClr>
              <a:buSzPts val="1750"/>
              <a:buNone/>
            </a:pPr>
            <a:endParaRPr sz="1750" dirty="0">
              <a:solidFill>
                <a:srgbClr val="0D0D0D"/>
              </a:solidFill>
            </a:endParaRPr>
          </a:p>
          <a:p>
            <a:pPr marL="239994" lvl="0" indent="-239994" algn="l" rtl="0">
              <a:spcBef>
                <a:spcPts val="0"/>
              </a:spcBef>
              <a:spcAft>
                <a:spcPts val="0"/>
              </a:spcAft>
              <a:buClr>
                <a:srgbClr val="0D0D0D"/>
              </a:buClr>
              <a:buSzPts val="1750"/>
              <a:buChar char="•"/>
            </a:pPr>
            <a:r>
              <a:rPr lang="en-GB" sz="1750" dirty="0">
                <a:solidFill>
                  <a:srgbClr val="0D0D0D"/>
                </a:solidFill>
              </a:rPr>
              <a:t>Shots in matches are rare and goals are even rarer! On average, each team shoots 12 times per matches (0.4% of a 3,000 Event dataset) resulting in an average of 2.66 goals (Fig. B).</a:t>
            </a:r>
            <a:endParaRPr dirty="0"/>
          </a:p>
          <a:p>
            <a:pPr marL="239994" lvl="0" indent="-128869" algn="l" rtl="0">
              <a:spcBef>
                <a:spcPts val="0"/>
              </a:spcBef>
              <a:spcAft>
                <a:spcPts val="0"/>
              </a:spcAft>
              <a:buClr>
                <a:srgbClr val="7C7C81"/>
              </a:buClr>
              <a:buSzPts val="1750"/>
              <a:buNone/>
            </a:pPr>
            <a:endParaRPr sz="1750" dirty="0">
              <a:solidFill>
                <a:srgbClr val="0D0D0D"/>
              </a:solidFill>
            </a:endParaRPr>
          </a:p>
          <a:p>
            <a:pPr marL="239994" lvl="0" indent="-239994" algn="l" rtl="0">
              <a:spcBef>
                <a:spcPts val="0"/>
              </a:spcBef>
              <a:spcAft>
                <a:spcPts val="0"/>
              </a:spcAft>
              <a:buClr>
                <a:srgbClr val="0D0D0D"/>
              </a:buClr>
              <a:buSzPts val="1750"/>
              <a:buChar char="•"/>
            </a:pPr>
            <a:r>
              <a:rPr lang="en-GB" sz="1750" dirty="0" err="1">
                <a:solidFill>
                  <a:srgbClr val="0D0D0D"/>
                </a:solidFill>
              </a:rPr>
              <a:t>xG</a:t>
            </a:r>
            <a:r>
              <a:rPr lang="en-GB" sz="1750" dirty="0">
                <a:solidFill>
                  <a:srgbClr val="0D0D0D"/>
                </a:solidFill>
              </a:rPr>
              <a:t> allow analysts and statisticians to look an all shots instead of just the goals, which happen around ten times as many times as the goals themselves, making for a much better predictor of goals scored by a team in the medium term (this is explored further in the summary slides of this section).</a:t>
            </a:r>
            <a:endParaRPr dirty="0"/>
          </a:p>
          <a:p>
            <a:pPr marL="239994" lvl="0" indent="-128869" algn="l" rtl="0">
              <a:spcBef>
                <a:spcPts val="0"/>
              </a:spcBef>
              <a:spcAft>
                <a:spcPts val="0"/>
              </a:spcAft>
              <a:buClr>
                <a:srgbClr val="7C7C81"/>
              </a:buClr>
              <a:buSzPts val="1750"/>
              <a:buNone/>
            </a:pPr>
            <a:endParaRPr sz="1750" dirty="0">
              <a:solidFill>
                <a:srgbClr val="0D0D0D"/>
              </a:solidFill>
            </a:endParaRPr>
          </a:p>
          <a:p>
            <a:pPr marL="239994" lvl="0" indent="-239994" algn="l" rtl="0">
              <a:spcBef>
                <a:spcPts val="0"/>
              </a:spcBef>
              <a:spcAft>
                <a:spcPts val="0"/>
              </a:spcAft>
              <a:buClr>
                <a:srgbClr val="0D0D0D"/>
              </a:buClr>
              <a:buSzPts val="1750"/>
              <a:buChar char="•"/>
            </a:pPr>
            <a:r>
              <a:rPr lang="en-GB" sz="1750" dirty="0" err="1">
                <a:solidFill>
                  <a:srgbClr val="0D0D0D"/>
                </a:solidFill>
              </a:rPr>
              <a:t>xG</a:t>
            </a:r>
            <a:r>
              <a:rPr lang="en-GB" sz="1750" dirty="0">
                <a:solidFill>
                  <a:srgbClr val="0D0D0D"/>
                </a:solidFill>
              </a:rPr>
              <a:t> can be used to make smarter decisions on recruitment, tactics, and strategy. For example, when recruiting a striker in good form, </a:t>
            </a:r>
            <a:r>
              <a:rPr lang="en-GB" sz="1750" dirty="0" err="1">
                <a:solidFill>
                  <a:srgbClr val="0D0D0D"/>
                </a:solidFill>
              </a:rPr>
              <a:t>xG</a:t>
            </a:r>
            <a:r>
              <a:rPr lang="en-GB" sz="1750" dirty="0">
                <a:solidFill>
                  <a:srgbClr val="0D0D0D"/>
                </a:solidFill>
              </a:rPr>
              <a:t> can be used to see if the player is over-performing or is in fact taking the chances that would be expected.</a:t>
            </a:r>
            <a:endParaRPr dirty="0"/>
          </a:p>
        </p:txBody>
      </p:sp>
      <p:sp>
        <p:nvSpPr>
          <p:cNvPr id="28082" name="Google Shape;28082;p8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56</a:t>
            </a:fld>
            <a:endParaRPr/>
          </a:p>
        </p:txBody>
      </p:sp>
      <p:sp>
        <p:nvSpPr>
          <p:cNvPr id="28083" name="Google Shape;28083;p86"/>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00"/>
              <a:buNone/>
            </a:pPr>
            <a:r>
              <a:rPr lang="en-GB" sz="1800" dirty="0"/>
              <a:t>Arguably the most </a:t>
            </a:r>
            <a:r>
              <a:rPr lang="en-GB" dirty="0"/>
              <a:t>important</a:t>
            </a:r>
            <a:r>
              <a:rPr lang="en-GB" sz="1800" dirty="0"/>
              <a:t> metric in football analytics so far – Expected Goals</a:t>
            </a:r>
            <a:endParaRPr dirty="0"/>
          </a:p>
        </p:txBody>
      </p:sp>
      <p:sp>
        <p:nvSpPr>
          <p:cNvPr id="28084" name="Google Shape;28084;p86"/>
          <p:cNvSpPr txBox="1">
            <a:spLocks noGrp="1"/>
          </p:cNvSpPr>
          <p:nvPr>
            <p:ph type="body" idx="3"/>
          </p:nvPr>
        </p:nvSpPr>
        <p:spPr>
          <a:xfrm>
            <a:off x="387351" y="164638"/>
            <a:ext cx="10242600" cy="545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700"/>
              <a:buNone/>
            </a:pPr>
            <a:r>
              <a:rPr lang="en-GB" sz="2700" dirty="0"/>
              <a:t>What are Expected Goals and </a:t>
            </a:r>
            <a:r>
              <a:rPr lang="en-GB" sz="2700" u="sng" dirty="0"/>
              <a:t>Why</a:t>
            </a:r>
            <a:r>
              <a:rPr lang="en-GB" sz="2700" dirty="0"/>
              <a:t> is it an Important Metric?</a:t>
            </a:r>
            <a:endParaRPr dirty="0"/>
          </a:p>
        </p:txBody>
      </p:sp>
      <p:sp>
        <p:nvSpPr>
          <p:cNvPr id="28085" name="Google Shape;28085;p86"/>
          <p:cNvSpPr txBox="1">
            <a:spLocks noGrp="1"/>
          </p:cNvSpPr>
          <p:nvPr>
            <p:ph type="body" idx="4"/>
          </p:nvPr>
        </p:nvSpPr>
        <p:spPr>
          <a:xfrm>
            <a:off x="387350" y="5572686"/>
            <a:ext cx="11417400" cy="575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C7C81"/>
              </a:buClr>
              <a:buSzPts val="900"/>
              <a:buNone/>
            </a:pPr>
            <a:r>
              <a:rPr lang="en-GB" sz="900" dirty="0"/>
              <a:t>Definition of Expected Goals derived from </a:t>
            </a:r>
            <a:r>
              <a:rPr lang="en-GB" sz="900" u="sng" dirty="0">
                <a:solidFill>
                  <a:schemeClr val="hlink"/>
                </a:solidFill>
                <a:hlinkClick r:id="rId4"/>
              </a:rPr>
              <a:t>Laurie Shaw</a:t>
            </a:r>
            <a:r>
              <a:rPr lang="en-GB" sz="900" dirty="0"/>
              <a:t>’s article: Bodies on the Line: Quantifying how defenders affect chances: </a:t>
            </a:r>
            <a:r>
              <a:rPr lang="en-GB" sz="900" u="sng" dirty="0">
                <a:solidFill>
                  <a:schemeClr val="hlink"/>
                </a:solidFill>
                <a:hlinkClick r:id="rId5"/>
              </a:rPr>
              <a:t>eightyfivepoints.blogspot.com/2017/09/bodies-on-line-quantifying-how.html</a:t>
            </a:r>
            <a:r>
              <a:rPr lang="en-GB" sz="900" dirty="0"/>
              <a:t>.</a:t>
            </a:r>
            <a:endParaRPr dirty="0"/>
          </a:p>
          <a:p>
            <a:pPr marL="0" lvl="0" indent="0" algn="l" rtl="0">
              <a:spcBef>
                <a:spcPts val="0"/>
              </a:spcBef>
              <a:spcAft>
                <a:spcPts val="0"/>
              </a:spcAft>
              <a:buClr>
                <a:srgbClr val="7C7C81"/>
              </a:buClr>
              <a:buSzPts val="900"/>
              <a:buNone/>
            </a:pPr>
            <a:r>
              <a:rPr lang="en-GB" sz="900" dirty="0"/>
              <a:t>Expected Goals images taken from both </a:t>
            </a:r>
            <a:r>
              <a:rPr lang="en-GB" sz="900" u="sng" dirty="0">
                <a:solidFill>
                  <a:schemeClr val="hlink"/>
                </a:solidFill>
                <a:hlinkClick r:id="rId6"/>
              </a:rPr>
              <a:t>David Sumpter</a:t>
            </a:r>
            <a:r>
              <a:rPr lang="en-GB" sz="900" dirty="0"/>
              <a:t>’s Friend of Tracking lesson: ‘How to Build An Expected Goals Model 1: Data and Model (</a:t>
            </a:r>
            <a:r>
              <a:rPr lang="en-GB" sz="900" u="sng" dirty="0">
                <a:solidFill>
                  <a:schemeClr val="hlink"/>
                </a:solidFill>
                <a:hlinkClick r:id="rId7"/>
              </a:rPr>
              <a:t>youtube.com/watch?v=bpjLyFyLlXs</a:t>
            </a:r>
            <a:r>
              <a:rPr lang="en-GB" sz="900" dirty="0"/>
              <a:t>) and his book </a:t>
            </a:r>
            <a:r>
              <a:rPr lang="en-GB" sz="900" dirty="0" err="1"/>
              <a:t>Soccermatics</a:t>
            </a:r>
            <a:r>
              <a:rPr lang="en-GB" sz="900" dirty="0"/>
              <a:t>.</a:t>
            </a:r>
            <a:endParaRPr sz="900" dirty="0"/>
          </a:p>
          <a:p>
            <a:pPr marL="0" lvl="0" indent="0" algn="l" rtl="0">
              <a:spcBef>
                <a:spcPts val="0"/>
              </a:spcBef>
              <a:spcAft>
                <a:spcPts val="0"/>
              </a:spcAft>
              <a:buClr>
                <a:srgbClr val="7C7C81"/>
              </a:buClr>
              <a:buSzPts val="900"/>
              <a:buNone/>
            </a:pPr>
            <a:r>
              <a:rPr lang="en-GB" sz="900" dirty="0"/>
              <a:t>Visualisation of the number of shots in a game taken from </a:t>
            </a:r>
            <a:r>
              <a:rPr lang="en-GB" sz="900" u="sng" dirty="0">
                <a:solidFill>
                  <a:schemeClr val="hlink"/>
                </a:solidFill>
                <a:hlinkClick r:id="rId8"/>
              </a:rPr>
              <a:t>Lotte Bransen</a:t>
            </a:r>
            <a:r>
              <a:rPr lang="en-GB" sz="900" dirty="0"/>
              <a:t> and </a:t>
            </a:r>
            <a:r>
              <a:rPr lang="en-GB" sz="900" u="sng" dirty="0">
                <a:solidFill>
                  <a:schemeClr val="hlink"/>
                </a:solidFill>
                <a:hlinkClick r:id="rId9"/>
              </a:rPr>
              <a:t>Jan Van </a:t>
            </a:r>
            <a:r>
              <a:rPr lang="en-GB" sz="900" u="sng" dirty="0" err="1">
                <a:solidFill>
                  <a:schemeClr val="hlink"/>
                </a:solidFill>
                <a:hlinkClick r:id="rId9"/>
              </a:rPr>
              <a:t>Haaren</a:t>
            </a:r>
            <a:r>
              <a:rPr lang="en-GB" sz="900" dirty="0" err="1"/>
              <a:t>’s</a:t>
            </a:r>
            <a:r>
              <a:rPr lang="en-GB" sz="900" dirty="0"/>
              <a:t> talk ‘How to find the next Frankie de Jong’ for Friends of Tracking: </a:t>
            </a:r>
            <a:r>
              <a:rPr lang="en-GB" sz="900" u="sng" dirty="0">
                <a:solidFill>
                  <a:schemeClr val="hlink"/>
                </a:solidFill>
                <a:hlinkClick r:id="rId10"/>
              </a:rPr>
              <a:t>youtube.com/watch?v=w0LX-2UgyXU</a:t>
            </a:r>
            <a:r>
              <a:rPr lang="en-GB" sz="900" dirty="0"/>
              <a:t>.</a:t>
            </a:r>
            <a:endParaRPr dirty="0"/>
          </a:p>
          <a:p>
            <a:pPr marL="0" lvl="0" indent="0" algn="l" rtl="0">
              <a:spcBef>
                <a:spcPts val="0"/>
              </a:spcBef>
              <a:spcAft>
                <a:spcPts val="0"/>
              </a:spcAft>
              <a:buClr>
                <a:srgbClr val="7C7C81"/>
              </a:buClr>
              <a:buSzPts val="900"/>
              <a:buNone/>
            </a:pPr>
            <a:r>
              <a:rPr lang="en-GB" sz="900" dirty="0"/>
              <a:t>Statistics taken from chapter two of The Numbers Game by </a:t>
            </a:r>
            <a:r>
              <a:rPr lang="en-GB" sz="900" u="sng" dirty="0">
                <a:solidFill>
                  <a:schemeClr val="hlink"/>
                </a:solidFill>
                <a:hlinkClick r:id="rId11"/>
              </a:rPr>
              <a:t>Chris Anderson</a:t>
            </a:r>
            <a:r>
              <a:rPr lang="en-GB" sz="900" dirty="0"/>
              <a:t> and </a:t>
            </a:r>
            <a:r>
              <a:rPr lang="en-GB" sz="900" u="sng" dirty="0">
                <a:solidFill>
                  <a:schemeClr val="hlink"/>
                </a:solidFill>
                <a:hlinkClick r:id="rId12"/>
              </a:rPr>
              <a:t>David Sally</a:t>
            </a:r>
            <a:r>
              <a:rPr lang="en-GB" sz="900" dirty="0"/>
              <a:t> and </a:t>
            </a:r>
            <a:r>
              <a:rPr lang="en-GB" sz="900" dirty="0" err="1"/>
              <a:t>Soccermatics</a:t>
            </a:r>
            <a:r>
              <a:rPr lang="en-GB" sz="900" dirty="0"/>
              <a:t> by </a:t>
            </a:r>
            <a:r>
              <a:rPr lang="en-GB" sz="900" u="sng" dirty="0">
                <a:solidFill>
                  <a:schemeClr val="hlink"/>
                </a:solidFill>
                <a:hlinkClick r:id="rId6"/>
              </a:rPr>
              <a:t>David Sumpter</a:t>
            </a:r>
            <a:r>
              <a:rPr lang="en-GB" sz="900" dirty="0"/>
              <a:t>.</a:t>
            </a:r>
            <a:endParaRPr dirty="0"/>
          </a:p>
        </p:txBody>
      </p:sp>
      <p:pic>
        <p:nvPicPr>
          <p:cNvPr id="28086" name="Google Shape;28086;p86"/>
          <p:cNvPicPr preferRelativeResize="0"/>
          <p:nvPr/>
        </p:nvPicPr>
        <p:blipFill rotWithShape="1">
          <a:blip r:embed="rId13">
            <a:alphaModFix/>
          </a:blip>
          <a:srcRect/>
          <a:stretch/>
        </p:blipFill>
        <p:spPr>
          <a:xfrm>
            <a:off x="8782172" y="1285314"/>
            <a:ext cx="3186861" cy="1593431"/>
          </a:xfrm>
          <a:prstGeom prst="rect">
            <a:avLst/>
          </a:prstGeom>
          <a:noFill/>
          <a:ln>
            <a:noFill/>
          </a:ln>
        </p:spPr>
      </p:pic>
      <p:pic>
        <p:nvPicPr>
          <p:cNvPr id="28087" name="Google Shape;28087;p86"/>
          <p:cNvPicPr preferRelativeResize="0"/>
          <p:nvPr/>
        </p:nvPicPr>
        <p:blipFill rotWithShape="1">
          <a:blip r:embed="rId14">
            <a:alphaModFix/>
          </a:blip>
          <a:srcRect/>
          <a:stretch/>
        </p:blipFill>
        <p:spPr>
          <a:xfrm>
            <a:off x="8782173" y="3111888"/>
            <a:ext cx="3186862" cy="2350442"/>
          </a:xfrm>
          <a:prstGeom prst="rect">
            <a:avLst/>
          </a:prstGeom>
          <a:noFill/>
          <a:ln>
            <a:noFill/>
          </a:ln>
        </p:spPr>
      </p:pic>
      <p:sp>
        <p:nvSpPr>
          <p:cNvPr id="28088" name="Google Shape;28088;p86"/>
          <p:cNvSpPr txBox="1"/>
          <p:nvPr/>
        </p:nvSpPr>
        <p:spPr>
          <a:xfrm>
            <a:off x="8400991" y="1216518"/>
            <a:ext cx="440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dirty="0">
                <a:solidFill>
                  <a:srgbClr val="DD1F28"/>
                </a:solidFill>
                <a:latin typeface="Arial"/>
                <a:ea typeface="Arial"/>
                <a:cs typeface="Arial"/>
                <a:sym typeface="Arial"/>
              </a:rPr>
              <a:t>A</a:t>
            </a:r>
            <a:endParaRPr dirty="0">
              <a:solidFill>
                <a:srgbClr val="DD1F28"/>
              </a:solidFill>
            </a:endParaRPr>
          </a:p>
        </p:txBody>
      </p:sp>
      <p:sp>
        <p:nvSpPr>
          <p:cNvPr id="28089" name="Google Shape;28089;p86"/>
          <p:cNvSpPr txBox="1"/>
          <p:nvPr/>
        </p:nvSpPr>
        <p:spPr>
          <a:xfrm>
            <a:off x="8400991" y="3054779"/>
            <a:ext cx="440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dirty="0">
                <a:solidFill>
                  <a:srgbClr val="DD1F28"/>
                </a:solidFill>
                <a:latin typeface="Arial"/>
                <a:ea typeface="Arial"/>
                <a:cs typeface="Arial"/>
                <a:sym typeface="Arial"/>
              </a:rPr>
              <a:t>B</a:t>
            </a:r>
            <a:endParaRPr dirty="0">
              <a:solidFill>
                <a:srgbClr val="DD1F28"/>
              </a:solidFill>
            </a:endParaRPr>
          </a:p>
        </p:txBody>
      </p:sp>
      <p:sp>
        <p:nvSpPr>
          <p:cNvPr id="11" name="Google Shape;26913;p30">
            <a:hlinkClick r:id="rId15" action="ppaction://hlinksldjump"/>
            <a:extLst>
              <a:ext uri="{FF2B5EF4-FFF2-40B4-BE49-F238E27FC236}">
                <a16:creationId xmlns:a16="http://schemas.microsoft.com/office/drawing/2014/main" id="{3EE492C3-1179-AA4D-8091-2A23A1FE03D2}"/>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2" name="Google Shape;27038;p37">
            <a:hlinkClick r:id="rId16" action="ppaction://hlinksldjump"/>
            <a:extLst>
              <a:ext uri="{FF2B5EF4-FFF2-40B4-BE49-F238E27FC236}">
                <a16:creationId xmlns:a16="http://schemas.microsoft.com/office/drawing/2014/main" id="{E914B85F-A6CB-FC42-A288-A0B93C425717}"/>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3" name="Google Shape;27039;p37">
            <a:hlinkClick r:id="rId17" action="ppaction://hlinksldjump"/>
            <a:extLst>
              <a:ext uri="{FF2B5EF4-FFF2-40B4-BE49-F238E27FC236}">
                <a16:creationId xmlns:a16="http://schemas.microsoft.com/office/drawing/2014/main" id="{E154EAC2-4FB3-914C-8B7B-C7C41FD8084D}"/>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4" name="Google Shape;27040;p37">
            <a:hlinkClick r:id="rId18" action="ppaction://hlinksldjump"/>
            <a:extLst>
              <a:ext uri="{FF2B5EF4-FFF2-40B4-BE49-F238E27FC236}">
                <a16:creationId xmlns:a16="http://schemas.microsoft.com/office/drawing/2014/main" id="{4C951639-E55C-DC42-A7B9-DF25BFDD585C}"/>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5" name="Google Shape;27042;p37">
            <a:hlinkClick r:id="rId19" action="ppaction://hlinksldjump"/>
            <a:extLst>
              <a:ext uri="{FF2B5EF4-FFF2-40B4-BE49-F238E27FC236}">
                <a16:creationId xmlns:a16="http://schemas.microsoft.com/office/drawing/2014/main" id="{2E337BE8-4F44-7643-A313-E7C4130F2AAE}"/>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6" name="Google Shape;27043;p37">
            <a:hlinkClick r:id="rId20" action="ppaction://hlinksldjump"/>
            <a:extLst>
              <a:ext uri="{FF2B5EF4-FFF2-40B4-BE49-F238E27FC236}">
                <a16:creationId xmlns:a16="http://schemas.microsoft.com/office/drawing/2014/main" id="{88B49CC1-B375-1B4E-BA27-079617B74347}"/>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7" name="Google Shape;27039;p37">
            <a:hlinkClick r:id="rId21" action="ppaction://hlinksldjump"/>
            <a:extLst>
              <a:ext uri="{FF2B5EF4-FFF2-40B4-BE49-F238E27FC236}">
                <a16:creationId xmlns:a16="http://schemas.microsoft.com/office/drawing/2014/main" id="{96AF288F-D3CA-2A41-B9EB-7A12491870A1}"/>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8" name="Google Shape;27041;p37">
            <a:hlinkClick r:id="rId22" action="ppaction://hlinksldjump"/>
            <a:extLst>
              <a:ext uri="{FF2B5EF4-FFF2-40B4-BE49-F238E27FC236}">
                <a16:creationId xmlns:a16="http://schemas.microsoft.com/office/drawing/2014/main" id="{B301281D-DB59-9947-958F-B5227758D87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125"/>
        <p:cNvGrpSpPr/>
        <p:nvPr/>
      </p:nvGrpSpPr>
      <p:grpSpPr>
        <a:xfrm>
          <a:off x="0" y="0"/>
          <a:ext cx="0" cy="0"/>
          <a:chOff x="0" y="0"/>
          <a:chExt cx="0" cy="0"/>
        </a:xfrm>
      </p:grpSpPr>
      <p:sp>
        <p:nvSpPr>
          <p:cNvPr id="43" name="TextBox 42">
            <a:extLst>
              <a:ext uri="{FF2B5EF4-FFF2-40B4-BE49-F238E27FC236}">
                <a16:creationId xmlns:a16="http://schemas.microsoft.com/office/drawing/2014/main" id="{05EE6A46-A091-5A42-90E9-350DBFCB45D1}"/>
              </a:ext>
            </a:extLst>
          </p:cNvPr>
          <p:cNvSpPr txBox="1"/>
          <p:nvPr/>
        </p:nvSpPr>
        <p:spPr>
          <a:xfrm>
            <a:off x="6144817" y="2547946"/>
            <a:ext cx="3662354" cy="584775"/>
          </a:xfrm>
          <a:prstGeom prst="rect">
            <a:avLst/>
          </a:prstGeom>
          <a:noFill/>
        </p:spPr>
        <p:txBody>
          <a:bodyPr wrap="square" rtlCol="0">
            <a:spAutoFit/>
          </a:bodyPr>
          <a:lstStyle/>
          <a:p>
            <a:pPr algn="ctr"/>
            <a:r>
              <a:rPr lang="en-US" sz="1600" dirty="0"/>
              <a:t>Train model</a:t>
            </a:r>
          </a:p>
          <a:p>
            <a:pPr algn="ctr"/>
            <a:r>
              <a:rPr lang="en-US" sz="1600" dirty="0"/>
              <a:t>(Logistic Regression)</a:t>
            </a:r>
          </a:p>
        </p:txBody>
      </p:sp>
      <p:sp>
        <p:nvSpPr>
          <p:cNvPr id="28127" name="Google Shape;28127;p8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57</a:t>
            </a:fld>
            <a:endParaRPr/>
          </a:p>
        </p:txBody>
      </p:sp>
      <p:sp>
        <p:nvSpPr>
          <p:cNvPr id="28128" name="Google Shape;28128;p88"/>
          <p:cNvSpPr txBox="1">
            <a:spLocks noGrp="1"/>
          </p:cNvSpPr>
          <p:nvPr>
            <p:ph type="body" idx="2"/>
          </p:nvPr>
        </p:nvSpPr>
        <p:spPr>
          <a:xfrm>
            <a:off x="394865" y="575734"/>
            <a:ext cx="11381400" cy="301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00"/>
              <a:buNone/>
            </a:pPr>
            <a:r>
              <a:rPr lang="en-GB" sz="1800" dirty="0"/>
              <a:t>Creating a model from first principles to calculate the probability of a shot resulting in a goal i.e. Expected Goals</a:t>
            </a:r>
            <a:endParaRPr dirty="0"/>
          </a:p>
        </p:txBody>
      </p:sp>
      <p:sp>
        <p:nvSpPr>
          <p:cNvPr id="28129" name="Google Shape;28129;p88"/>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Building the Expected Goals Model</a:t>
            </a:r>
            <a:endParaRPr dirty="0"/>
          </a:p>
        </p:txBody>
      </p:sp>
      <p:pic>
        <p:nvPicPr>
          <p:cNvPr id="2" name="Picture 1">
            <a:extLst>
              <a:ext uri="{FF2B5EF4-FFF2-40B4-BE49-F238E27FC236}">
                <a16:creationId xmlns:a16="http://schemas.microsoft.com/office/drawing/2014/main" id="{C5466062-7CEC-6640-AA4F-B9EF04642D24}"/>
              </a:ext>
            </a:extLst>
          </p:cNvPr>
          <p:cNvPicPr>
            <a:picLocks noChangeAspect="1"/>
          </p:cNvPicPr>
          <p:nvPr/>
        </p:nvPicPr>
        <p:blipFill>
          <a:blip r:embed="rId3"/>
          <a:stretch>
            <a:fillRect/>
          </a:stretch>
        </p:blipFill>
        <p:spPr>
          <a:xfrm>
            <a:off x="416129" y="1567290"/>
            <a:ext cx="1132990" cy="1132990"/>
          </a:xfrm>
          <a:prstGeom prst="rect">
            <a:avLst/>
          </a:prstGeom>
        </p:spPr>
      </p:pic>
      <p:pic>
        <p:nvPicPr>
          <p:cNvPr id="18" name="Picture 17">
            <a:extLst>
              <a:ext uri="{FF2B5EF4-FFF2-40B4-BE49-F238E27FC236}">
                <a16:creationId xmlns:a16="http://schemas.microsoft.com/office/drawing/2014/main" id="{735EA134-81D9-9444-9E1A-CEA04F6F2D10}"/>
              </a:ext>
            </a:extLst>
          </p:cNvPr>
          <p:cNvPicPr>
            <a:picLocks noChangeAspect="1"/>
          </p:cNvPicPr>
          <p:nvPr/>
        </p:nvPicPr>
        <p:blipFill rotWithShape="1">
          <a:blip r:embed="rId3"/>
          <a:srcRect l="35391" b="19930"/>
          <a:stretch/>
        </p:blipFill>
        <p:spPr>
          <a:xfrm>
            <a:off x="821593" y="4051096"/>
            <a:ext cx="716309" cy="887717"/>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DDFB2B-607D-3045-BAE8-874FF904DBDD}"/>
                  </a:ext>
                </a:extLst>
              </p:cNvPr>
              <p:cNvSpPr/>
              <p:nvPr/>
            </p:nvSpPr>
            <p:spPr>
              <a:xfrm>
                <a:off x="3010240" y="1582506"/>
                <a:ext cx="2229617" cy="790649"/>
              </a:xfrm>
              <a:prstGeom prst="rect">
                <a:avLst/>
              </a:prstGeom>
              <a:solidFill>
                <a:srgbClr val="FDE9EB"/>
              </a:solidFill>
              <a:ln w="38100">
                <a:solidFill>
                  <a:srgbClr val="ED21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rPr>
                  <a:t>Features</a:t>
                </a:r>
                <a:r>
                  <a:rPr lang="en-US" sz="180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en-GB" sz="1800" i="1">
                        <a:solidFill>
                          <a:srgbClr val="000000"/>
                        </a:solidFill>
                        <a:latin typeface="Cambria Math" panose="02040503050406030204" pitchFamily="18" charset="0"/>
                      </a:rPr>
                      <m:t>𝑥</m:t>
                    </m:r>
                  </m:oMath>
                </a14:m>
                <a:r>
                  <a:rPr lang="en-US" sz="1800" dirty="0">
                    <a:solidFill>
                      <a:srgbClr val="000000"/>
                    </a:solidFill>
                    <a:latin typeface="Arial" panose="020B0604020202020204" pitchFamily="34" charset="0"/>
                    <a:cs typeface="Arial" panose="020B0604020202020204" pitchFamily="34" charset="0"/>
                  </a:rPr>
                  <a:t> </a:t>
                </a:r>
              </a:p>
            </p:txBody>
          </p:sp>
        </mc:Choice>
        <mc:Fallback xmlns="">
          <p:sp>
            <p:nvSpPr>
              <p:cNvPr id="4" name="Rectangle 3">
                <a:extLst>
                  <a:ext uri="{FF2B5EF4-FFF2-40B4-BE49-F238E27FC236}">
                    <a16:creationId xmlns:a16="http://schemas.microsoft.com/office/drawing/2014/main" id="{0ADDFB2B-607D-3045-BAE8-874FF904DBDD}"/>
                  </a:ext>
                </a:extLst>
              </p:cNvPr>
              <p:cNvSpPr>
                <a:spLocks noRot="1" noChangeAspect="1" noMove="1" noResize="1" noEditPoints="1" noAdjustHandles="1" noChangeArrowheads="1" noChangeShapeType="1" noTextEdit="1"/>
              </p:cNvSpPr>
              <p:nvPr/>
            </p:nvSpPr>
            <p:spPr>
              <a:xfrm>
                <a:off x="3010240" y="1582506"/>
                <a:ext cx="2229617" cy="790649"/>
              </a:xfrm>
              <a:prstGeom prst="rect">
                <a:avLst/>
              </a:prstGeom>
              <a:blipFill>
                <a:blip r:embed="rId4"/>
                <a:stretch>
                  <a:fillRect/>
                </a:stretch>
              </a:blipFill>
              <a:ln w="38100">
                <a:solidFill>
                  <a:srgbClr val="ED2127"/>
                </a:solidFill>
              </a:ln>
            </p:spPr>
            <p:txBody>
              <a:bodyPr/>
              <a:lstStyle/>
              <a:p>
                <a:r>
                  <a:rPr lang="en-GB">
                    <a:noFill/>
                  </a:rPr>
                  <a:t> </a:t>
                </a:r>
              </a:p>
            </p:txBody>
          </p:sp>
        </mc:Fallback>
      </mc:AlternateContent>
      <p:pic>
        <p:nvPicPr>
          <p:cNvPr id="6" name="Picture 5">
            <a:extLst>
              <a:ext uri="{FF2B5EF4-FFF2-40B4-BE49-F238E27FC236}">
                <a16:creationId xmlns:a16="http://schemas.microsoft.com/office/drawing/2014/main" id="{E25B7B90-722A-4642-BA5E-7EB9ECD224FC}"/>
              </a:ext>
            </a:extLst>
          </p:cNvPr>
          <p:cNvPicPr>
            <a:picLocks noChangeAspect="1"/>
          </p:cNvPicPr>
          <p:nvPr/>
        </p:nvPicPr>
        <p:blipFill>
          <a:blip r:embed="rId5"/>
          <a:stretch>
            <a:fillRect/>
          </a:stretch>
        </p:blipFill>
        <p:spPr>
          <a:xfrm rot="1701028">
            <a:off x="4855503" y="2576498"/>
            <a:ext cx="1235558" cy="1235558"/>
          </a:xfrm>
          <a:prstGeom prst="rect">
            <a:avLst/>
          </a:prstGeom>
        </p:spPr>
      </p:pic>
      <p:cxnSp>
        <p:nvCxnSpPr>
          <p:cNvPr id="8" name="Straight Arrow Connector 7">
            <a:extLst>
              <a:ext uri="{FF2B5EF4-FFF2-40B4-BE49-F238E27FC236}">
                <a16:creationId xmlns:a16="http://schemas.microsoft.com/office/drawing/2014/main" id="{0A31A110-CE70-C946-AC49-0A4DF37B6F03}"/>
              </a:ext>
            </a:extLst>
          </p:cNvPr>
          <p:cNvCxnSpPr/>
          <p:nvPr/>
        </p:nvCxnSpPr>
        <p:spPr>
          <a:xfrm>
            <a:off x="1675499" y="1977830"/>
            <a:ext cx="1208583" cy="0"/>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66624A8-6051-2847-A97A-EA517332BE09}"/>
                  </a:ext>
                </a:extLst>
              </p:cNvPr>
              <p:cNvSpPr/>
              <p:nvPr/>
            </p:nvSpPr>
            <p:spPr>
              <a:xfrm>
                <a:off x="3032066" y="4080919"/>
                <a:ext cx="2229617" cy="790649"/>
              </a:xfrm>
              <a:prstGeom prst="rect">
                <a:avLst/>
              </a:prstGeom>
              <a:solidFill>
                <a:srgbClr val="FDE9EB"/>
              </a:solidFill>
              <a:ln w="38100">
                <a:solidFill>
                  <a:srgbClr val="ED21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rPr>
                  <a:t>Features</a:t>
                </a:r>
                <a:r>
                  <a:rPr lang="en-US" sz="180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en-GB" sz="1800" i="1">
                        <a:solidFill>
                          <a:srgbClr val="000000"/>
                        </a:solidFill>
                        <a:latin typeface="Cambria Math" panose="02040503050406030204" pitchFamily="18" charset="0"/>
                      </a:rPr>
                      <m:t>𝑥</m:t>
                    </m:r>
                  </m:oMath>
                </a14:m>
                <a:r>
                  <a:rPr lang="en-US" sz="1800" dirty="0">
                    <a:solidFill>
                      <a:srgbClr val="000000"/>
                    </a:solidFill>
                    <a:latin typeface="Arial" panose="020B0604020202020204" pitchFamily="34" charset="0"/>
                    <a:cs typeface="Arial" panose="020B0604020202020204" pitchFamily="34" charset="0"/>
                  </a:rPr>
                  <a:t> </a:t>
                </a:r>
                <a:endParaRPr lang="en-US" sz="1800" dirty="0">
                  <a:solidFill>
                    <a:srgbClr val="000000"/>
                  </a:solidFill>
                </a:endParaRPr>
              </a:p>
            </p:txBody>
          </p:sp>
        </mc:Choice>
        <mc:Fallback xmlns="">
          <p:sp>
            <p:nvSpPr>
              <p:cNvPr id="24" name="Rectangle 23">
                <a:extLst>
                  <a:ext uri="{FF2B5EF4-FFF2-40B4-BE49-F238E27FC236}">
                    <a16:creationId xmlns:a16="http://schemas.microsoft.com/office/drawing/2014/main" id="{566624A8-6051-2847-A97A-EA517332BE09}"/>
                  </a:ext>
                </a:extLst>
              </p:cNvPr>
              <p:cNvSpPr>
                <a:spLocks noRot="1" noChangeAspect="1" noMove="1" noResize="1" noEditPoints="1" noAdjustHandles="1" noChangeArrowheads="1" noChangeShapeType="1" noTextEdit="1"/>
              </p:cNvSpPr>
              <p:nvPr/>
            </p:nvSpPr>
            <p:spPr>
              <a:xfrm>
                <a:off x="3032066" y="4080919"/>
                <a:ext cx="2229617" cy="790649"/>
              </a:xfrm>
              <a:prstGeom prst="rect">
                <a:avLst/>
              </a:prstGeom>
              <a:blipFill>
                <a:blip r:embed="rId6"/>
                <a:stretch>
                  <a:fillRect/>
                </a:stretch>
              </a:blipFill>
              <a:ln w="38100">
                <a:solidFill>
                  <a:srgbClr val="ED2127"/>
                </a:solidFill>
              </a:ln>
            </p:spPr>
            <p:txBody>
              <a:bodyPr/>
              <a:lstStyle/>
              <a:p>
                <a:r>
                  <a:rPr lang="en-GB">
                    <a:noFill/>
                  </a:rPr>
                  <a:t> </a:t>
                </a:r>
              </a:p>
            </p:txBody>
          </p:sp>
        </mc:Fallback>
      </mc:AlternateContent>
      <p:pic>
        <p:nvPicPr>
          <p:cNvPr id="9" name="Picture 8">
            <a:extLst>
              <a:ext uri="{FF2B5EF4-FFF2-40B4-BE49-F238E27FC236}">
                <a16:creationId xmlns:a16="http://schemas.microsoft.com/office/drawing/2014/main" id="{F2886F60-50BB-C54E-98BB-BBAD9A5C2365}"/>
              </a:ext>
            </a:extLst>
          </p:cNvPr>
          <p:cNvPicPr>
            <a:picLocks noChangeAspect="1"/>
          </p:cNvPicPr>
          <p:nvPr/>
        </p:nvPicPr>
        <p:blipFill rotWithShape="1">
          <a:blip r:embed="rId7"/>
          <a:srcRect t="14695" b="14297"/>
          <a:stretch/>
        </p:blipFill>
        <p:spPr>
          <a:xfrm>
            <a:off x="7133269" y="1316688"/>
            <a:ext cx="1730103" cy="1228512"/>
          </a:xfrm>
          <a:prstGeom prst="rect">
            <a:avLst/>
          </a:prstGeom>
        </p:spPr>
      </p:pic>
      <p:sp>
        <p:nvSpPr>
          <p:cNvPr id="10" name="TextBox 9">
            <a:extLst>
              <a:ext uri="{FF2B5EF4-FFF2-40B4-BE49-F238E27FC236}">
                <a16:creationId xmlns:a16="http://schemas.microsoft.com/office/drawing/2014/main" id="{9FC5B471-684E-9649-A07C-CD970A5DE90A}"/>
              </a:ext>
            </a:extLst>
          </p:cNvPr>
          <p:cNvSpPr txBox="1"/>
          <p:nvPr/>
        </p:nvSpPr>
        <p:spPr>
          <a:xfrm>
            <a:off x="5047600" y="3032155"/>
            <a:ext cx="874350" cy="307777"/>
          </a:xfrm>
          <a:prstGeom prst="rect">
            <a:avLst/>
          </a:prstGeom>
          <a:noFill/>
        </p:spPr>
        <p:txBody>
          <a:bodyPr wrap="square" rtlCol="0">
            <a:spAutoFit/>
          </a:bodyPr>
          <a:lstStyle/>
          <a:p>
            <a:pPr algn="ctr"/>
            <a:r>
              <a:rPr lang="en-US" dirty="0"/>
              <a:t>Labels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6A62DBE-1A58-1242-A94C-3E1C8C8C50F8}"/>
                  </a:ext>
                </a:extLst>
              </p:cNvPr>
              <p:cNvSpPr txBox="1"/>
              <p:nvPr/>
            </p:nvSpPr>
            <p:spPr>
              <a:xfrm>
                <a:off x="9655480" y="4287515"/>
                <a:ext cx="2452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𝑃</m:t>
                      </m:r>
                      <m:r>
                        <a:rPr lang="en-GB" sz="1800" i="1" smtClean="0">
                          <a:latin typeface="Cambria Math" panose="02040503050406030204" pitchFamily="18" charset="0"/>
                        </a:rPr>
                        <m:t>(</m:t>
                      </m:r>
                      <m:r>
                        <a:rPr lang="en-GB" sz="1800" i="1" smtClean="0">
                          <a:latin typeface="Cambria Math" panose="02040503050406030204" pitchFamily="18" charset="0"/>
                        </a:rPr>
                        <m:t>𝑔𝑜𝑎𝑙</m:t>
                      </m:r>
                      <m:r>
                        <a:rPr lang="en-GB" sz="1800" i="1" smtClean="0">
                          <a:latin typeface="Cambria Math" panose="02040503050406030204" pitchFamily="18" charset="0"/>
                        </a:rPr>
                        <m:t>|</m:t>
                      </m:r>
                      <m:r>
                        <a:rPr lang="en-GB" sz="1800" b="0" i="1" smtClean="0">
                          <a:latin typeface="Cambria Math" panose="02040503050406030204" pitchFamily="18" charset="0"/>
                        </a:rPr>
                        <m:t>𝑠h𝑜𝑡</m:t>
                      </m:r>
                      <m:r>
                        <a:rPr lang="en-GB" sz="1800" b="0" i="1" smtClean="0">
                          <a:latin typeface="Cambria Math" panose="02040503050406030204" pitchFamily="18" charset="0"/>
                        </a:rPr>
                        <m:t>, </m:t>
                      </m:r>
                      <m:r>
                        <a:rPr lang="en-GB" sz="1800" b="0" i="1" smtClean="0">
                          <a:latin typeface="Cambria Math" panose="02040503050406030204" pitchFamily="18" charset="0"/>
                        </a:rPr>
                        <m:t>𝑠𝑖𝑡𝑢𝑎𝑡𝑖𝑜𝑛</m:t>
                      </m:r>
                      <m:r>
                        <a:rPr lang="en-GB" sz="1800" b="0" i="1" smtClean="0">
                          <a:latin typeface="Cambria Math" panose="02040503050406030204" pitchFamily="18" charset="0"/>
                        </a:rPr>
                        <m:t>)</m:t>
                      </m:r>
                    </m:oMath>
                  </m:oMathPara>
                </a14:m>
                <a:endParaRPr lang="en-US" sz="1800" dirty="0"/>
              </a:p>
            </p:txBody>
          </p:sp>
        </mc:Choice>
        <mc:Fallback xmlns="">
          <p:sp>
            <p:nvSpPr>
              <p:cNvPr id="34" name="TextBox 33">
                <a:extLst>
                  <a:ext uri="{FF2B5EF4-FFF2-40B4-BE49-F238E27FC236}">
                    <a16:creationId xmlns:a16="http://schemas.microsoft.com/office/drawing/2014/main" id="{46A62DBE-1A58-1242-A94C-3E1C8C8C50F8}"/>
                  </a:ext>
                </a:extLst>
              </p:cNvPr>
              <p:cNvSpPr txBox="1">
                <a:spLocks noRot="1" noChangeAspect="1" noMove="1" noResize="1" noEditPoints="1" noAdjustHandles="1" noChangeArrowheads="1" noChangeShapeType="1" noTextEdit="1"/>
              </p:cNvSpPr>
              <p:nvPr/>
            </p:nvSpPr>
            <p:spPr>
              <a:xfrm>
                <a:off x="9655480" y="4287515"/>
                <a:ext cx="2452723" cy="276999"/>
              </a:xfrm>
              <a:prstGeom prst="rect">
                <a:avLst/>
              </a:prstGeom>
              <a:blipFill>
                <a:blip r:embed="rId8"/>
                <a:stretch>
                  <a:fillRect l="-1546" r="-2577" b="-39130"/>
                </a:stretch>
              </a:blipFill>
            </p:spPr>
            <p:txBody>
              <a:bodyPr/>
              <a:lstStyle/>
              <a:p>
                <a:r>
                  <a:rPr lang="en-GB">
                    <a:noFill/>
                  </a:rPr>
                  <a:t> </a:t>
                </a:r>
              </a:p>
            </p:txBody>
          </p:sp>
        </mc:Fallback>
      </mc:AlternateContent>
      <p:cxnSp>
        <p:nvCxnSpPr>
          <p:cNvPr id="35" name="Straight Arrow Connector 34">
            <a:extLst>
              <a:ext uri="{FF2B5EF4-FFF2-40B4-BE49-F238E27FC236}">
                <a16:creationId xmlns:a16="http://schemas.microsoft.com/office/drawing/2014/main" id="{6829867A-2539-9A48-9B54-31E047D69D8C}"/>
              </a:ext>
            </a:extLst>
          </p:cNvPr>
          <p:cNvCxnSpPr>
            <a:cxnSpLocks/>
          </p:cNvCxnSpPr>
          <p:nvPr/>
        </p:nvCxnSpPr>
        <p:spPr>
          <a:xfrm>
            <a:off x="7995946" y="3215543"/>
            <a:ext cx="0" cy="558109"/>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F067D69-9652-9E40-908B-DE2465A0E546}"/>
              </a:ext>
            </a:extLst>
          </p:cNvPr>
          <p:cNvSpPr txBox="1"/>
          <p:nvPr/>
        </p:nvSpPr>
        <p:spPr>
          <a:xfrm>
            <a:off x="119642" y="2804992"/>
            <a:ext cx="1950354" cy="1077218"/>
          </a:xfrm>
          <a:prstGeom prst="rect">
            <a:avLst/>
          </a:prstGeom>
          <a:noFill/>
        </p:spPr>
        <p:txBody>
          <a:bodyPr wrap="square" rtlCol="0">
            <a:spAutoFit/>
          </a:bodyPr>
          <a:lstStyle/>
          <a:p>
            <a:pPr algn="ctr"/>
            <a:r>
              <a:rPr lang="en-US" sz="1600" dirty="0"/>
              <a:t>Shots dataset (13 seasons of Premier League shots from Opta Event data)</a:t>
            </a:r>
          </a:p>
        </p:txBody>
      </p:sp>
      <p:sp>
        <p:nvSpPr>
          <p:cNvPr id="42" name="TextBox 41">
            <a:extLst>
              <a:ext uri="{FF2B5EF4-FFF2-40B4-BE49-F238E27FC236}">
                <a16:creationId xmlns:a16="http://schemas.microsoft.com/office/drawing/2014/main" id="{0DAB56CE-C11B-8B4C-A9D7-059F7A8B5C0C}"/>
              </a:ext>
            </a:extLst>
          </p:cNvPr>
          <p:cNvSpPr txBox="1"/>
          <p:nvPr/>
        </p:nvSpPr>
        <p:spPr>
          <a:xfrm>
            <a:off x="119643" y="4982910"/>
            <a:ext cx="2092150" cy="830997"/>
          </a:xfrm>
          <a:prstGeom prst="rect">
            <a:avLst/>
          </a:prstGeom>
          <a:noFill/>
        </p:spPr>
        <p:txBody>
          <a:bodyPr wrap="square" rtlCol="0">
            <a:spAutoFit/>
          </a:bodyPr>
          <a:lstStyle/>
          <a:p>
            <a:pPr algn="ctr"/>
            <a:r>
              <a:rPr lang="en-US" sz="1600" dirty="0"/>
              <a:t>Event data for 2 Crystal Palace matches</a:t>
            </a:r>
          </a:p>
        </p:txBody>
      </p:sp>
      <p:pic>
        <p:nvPicPr>
          <p:cNvPr id="44" name="Picture 43">
            <a:extLst>
              <a:ext uri="{FF2B5EF4-FFF2-40B4-BE49-F238E27FC236}">
                <a16:creationId xmlns:a16="http://schemas.microsoft.com/office/drawing/2014/main" id="{DF275979-00E1-854E-B911-D9C1EB974725}"/>
              </a:ext>
            </a:extLst>
          </p:cNvPr>
          <p:cNvPicPr>
            <a:picLocks noChangeAspect="1"/>
          </p:cNvPicPr>
          <p:nvPr/>
        </p:nvPicPr>
        <p:blipFill rotWithShape="1">
          <a:blip r:embed="rId7"/>
          <a:srcRect t="14695" b="14297"/>
          <a:stretch/>
        </p:blipFill>
        <p:spPr>
          <a:xfrm>
            <a:off x="7130895" y="3847322"/>
            <a:ext cx="1730103" cy="1228512"/>
          </a:xfrm>
          <a:prstGeom prst="rect">
            <a:avLst/>
          </a:prstGeom>
        </p:spPr>
      </p:pic>
      <p:sp>
        <p:nvSpPr>
          <p:cNvPr id="45" name="TextBox 44">
            <a:extLst>
              <a:ext uri="{FF2B5EF4-FFF2-40B4-BE49-F238E27FC236}">
                <a16:creationId xmlns:a16="http://schemas.microsoft.com/office/drawing/2014/main" id="{B1FD5425-07B5-2340-AFF7-5E005CAB9117}"/>
              </a:ext>
            </a:extLst>
          </p:cNvPr>
          <p:cNvSpPr txBox="1"/>
          <p:nvPr/>
        </p:nvSpPr>
        <p:spPr>
          <a:xfrm>
            <a:off x="7204808" y="5171980"/>
            <a:ext cx="1569765" cy="338554"/>
          </a:xfrm>
          <a:prstGeom prst="rect">
            <a:avLst/>
          </a:prstGeom>
          <a:noFill/>
        </p:spPr>
        <p:txBody>
          <a:bodyPr wrap="square" rtlCol="0">
            <a:spAutoFit/>
          </a:bodyPr>
          <a:lstStyle/>
          <a:p>
            <a:pPr algn="ctr"/>
            <a:r>
              <a:rPr lang="en-US" sz="1600" dirty="0"/>
              <a:t>Apply model</a:t>
            </a:r>
          </a:p>
        </p:txBody>
      </p:sp>
      <p:cxnSp>
        <p:nvCxnSpPr>
          <p:cNvPr id="55" name="Straight Arrow Connector 54">
            <a:extLst>
              <a:ext uri="{FF2B5EF4-FFF2-40B4-BE49-F238E27FC236}">
                <a16:creationId xmlns:a16="http://schemas.microsoft.com/office/drawing/2014/main" id="{F99E9196-30A7-2A48-829C-C2F8CB97513E}"/>
              </a:ext>
            </a:extLst>
          </p:cNvPr>
          <p:cNvCxnSpPr/>
          <p:nvPr/>
        </p:nvCxnSpPr>
        <p:spPr>
          <a:xfrm>
            <a:off x="1675499" y="4478239"/>
            <a:ext cx="1208583" cy="0"/>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79B096A-725A-A84F-88C3-4DB1CF41DDAE}"/>
              </a:ext>
            </a:extLst>
          </p:cNvPr>
          <p:cNvCxnSpPr/>
          <p:nvPr/>
        </p:nvCxnSpPr>
        <p:spPr>
          <a:xfrm>
            <a:off x="5418145" y="1977830"/>
            <a:ext cx="1208583" cy="0"/>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281BFD-A8A7-2840-8648-66A36F0B24D9}"/>
              </a:ext>
            </a:extLst>
          </p:cNvPr>
          <p:cNvCxnSpPr/>
          <p:nvPr/>
        </p:nvCxnSpPr>
        <p:spPr>
          <a:xfrm>
            <a:off x="5418145" y="4478239"/>
            <a:ext cx="1208583" cy="0"/>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F68709C-AC80-0443-A742-D0706757222C}"/>
                  </a:ext>
                </a:extLst>
              </p:cNvPr>
              <p:cNvSpPr txBox="1"/>
              <p:nvPr/>
            </p:nvSpPr>
            <p:spPr>
              <a:xfrm>
                <a:off x="8169301" y="3288174"/>
                <a:ext cx="9546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m:t>
                      </m:r>
                      <m:r>
                        <a:rPr lang="en-GB" sz="1800" b="0" i="1" smtClean="0">
                          <a:latin typeface="Cambria Math" panose="02040503050406030204" pitchFamily="18" charset="0"/>
                        </a:rPr>
                        <m:t>𝑦</m:t>
                      </m:r>
                    </m:oMath>
                  </m:oMathPara>
                </a14:m>
                <a:endParaRPr lang="en-US" sz="1800" dirty="0"/>
              </a:p>
            </p:txBody>
          </p:sp>
        </mc:Choice>
        <mc:Fallback xmlns="">
          <p:sp>
            <p:nvSpPr>
              <p:cNvPr id="60" name="TextBox 59">
                <a:extLst>
                  <a:ext uri="{FF2B5EF4-FFF2-40B4-BE49-F238E27FC236}">
                    <a16:creationId xmlns:a16="http://schemas.microsoft.com/office/drawing/2014/main" id="{BF68709C-AC80-0443-A742-D0706757222C}"/>
                  </a:ext>
                </a:extLst>
              </p:cNvPr>
              <p:cNvSpPr txBox="1">
                <a:spLocks noRot="1" noChangeAspect="1" noMove="1" noResize="1" noEditPoints="1" noAdjustHandles="1" noChangeArrowheads="1" noChangeShapeType="1" noTextEdit="1"/>
              </p:cNvSpPr>
              <p:nvPr/>
            </p:nvSpPr>
            <p:spPr>
              <a:xfrm>
                <a:off x="8169301" y="3288174"/>
                <a:ext cx="954685" cy="276999"/>
              </a:xfrm>
              <a:prstGeom prst="rect">
                <a:avLst/>
              </a:prstGeom>
              <a:blipFill>
                <a:blip r:embed="rId16"/>
                <a:stretch>
                  <a:fillRect l="-7895" r="-3947" b="-39130"/>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17B1CE-48A7-9C46-8800-F85B9A2E77DC}"/>
              </a:ext>
            </a:extLst>
          </p:cNvPr>
          <p:cNvCxnSpPr>
            <a:cxnSpLocks/>
          </p:cNvCxnSpPr>
          <p:nvPr/>
        </p:nvCxnSpPr>
        <p:spPr>
          <a:xfrm>
            <a:off x="8760877" y="4436647"/>
            <a:ext cx="794482" cy="0"/>
          </a:xfrm>
          <a:prstGeom prst="straightConnector1">
            <a:avLst/>
          </a:prstGeom>
          <a:ln w="38100">
            <a:solidFill>
              <a:srgbClr val="ED2127"/>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28130;p88">
            <a:extLst>
              <a:ext uri="{FF2B5EF4-FFF2-40B4-BE49-F238E27FC236}">
                <a16:creationId xmlns:a16="http://schemas.microsoft.com/office/drawing/2014/main" id="{0C446B53-CB7F-F743-BA55-B7D8E05D6714}"/>
              </a:ext>
            </a:extLst>
          </p:cNvPr>
          <p:cNvSpPr txBox="1">
            <a:spLocks/>
          </p:cNvSpPr>
          <p:nvPr/>
        </p:nvSpPr>
        <p:spPr>
          <a:xfrm>
            <a:off x="387349" y="5925165"/>
            <a:ext cx="11417301" cy="1920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C7C81"/>
              </a:buClr>
              <a:buSzPts val="933"/>
              <a:buFont typeface="Arial"/>
              <a:buNone/>
              <a:defRPr sz="933" b="0" i="0" u="none" strike="noStrike" cap="none">
                <a:solidFill>
                  <a:srgbClr val="7C7C81"/>
                </a:solidFill>
                <a:latin typeface="Arial"/>
                <a:ea typeface="Arial"/>
                <a:cs typeface="Arial"/>
                <a:sym typeface="Arial"/>
              </a:defRPr>
            </a:lvl1pPr>
            <a:lvl2pPr marL="914400" marR="0" lvl="1"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2pPr>
            <a:lvl3pPr marL="1371600" marR="0" lvl="2" indent="-330200" algn="l" rtl="0">
              <a:lnSpc>
                <a:spcPct val="100000"/>
              </a:lnSpc>
              <a:spcBef>
                <a:spcPts val="320"/>
              </a:spcBef>
              <a:spcAft>
                <a:spcPts val="0"/>
              </a:spcAft>
              <a:buClr>
                <a:srgbClr val="7C7C81"/>
              </a:buClr>
              <a:buSzPts val="1600"/>
              <a:buFont typeface="Arial"/>
              <a:buChar char="•"/>
              <a:defRPr sz="1600" b="0" i="0" u="none" strike="noStrike" cap="none">
                <a:solidFill>
                  <a:srgbClr val="7C7C81"/>
                </a:solidFill>
                <a:latin typeface="Arial"/>
                <a:ea typeface="Arial"/>
                <a:cs typeface="Arial"/>
                <a:sym typeface="Arial"/>
              </a:defRPr>
            </a:lvl3pPr>
            <a:lvl4pPr marL="1828800" marR="0" lvl="3" indent="-317500" algn="l" rtl="0">
              <a:lnSpc>
                <a:spcPct val="100000"/>
              </a:lnSpc>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4pPr>
            <a:lvl5pPr marL="2286000" marR="0" lvl="4" indent="-317500" algn="l" rtl="0">
              <a:lnSpc>
                <a:spcPct val="100000"/>
              </a:lnSpc>
              <a:spcBef>
                <a:spcPts val="280"/>
              </a:spcBef>
              <a:spcAft>
                <a:spcPts val="0"/>
              </a:spcAft>
              <a:buClr>
                <a:srgbClr val="7C7C81"/>
              </a:buClr>
              <a:buSzPts val="1400"/>
              <a:buFont typeface="Arial"/>
              <a:buChar char="»"/>
              <a:defRPr sz="1400" b="0" i="0" u="none" strike="noStrike" cap="none">
                <a:solidFill>
                  <a:srgbClr val="7C7C8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pPr marL="0" indent="0">
              <a:buSzPts val="900"/>
            </a:pPr>
            <a:endParaRPr lang="en-GB" sz="900" dirty="0"/>
          </a:p>
        </p:txBody>
      </p:sp>
      <p:sp>
        <p:nvSpPr>
          <p:cNvPr id="64" name="TextBox 63">
            <a:extLst>
              <a:ext uri="{FF2B5EF4-FFF2-40B4-BE49-F238E27FC236}">
                <a16:creationId xmlns:a16="http://schemas.microsoft.com/office/drawing/2014/main" id="{7C35FC49-2DF5-0F42-ADB3-8AB3D5D512DD}"/>
              </a:ext>
            </a:extLst>
          </p:cNvPr>
          <p:cNvSpPr txBox="1"/>
          <p:nvPr/>
        </p:nvSpPr>
        <p:spPr>
          <a:xfrm>
            <a:off x="9655480" y="4585219"/>
            <a:ext cx="2452722" cy="338554"/>
          </a:xfrm>
          <a:prstGeom prst="rect">
            <a:avLst/>
          </a:prstGeom>
          <a:noFill/>
        </p:spPr>
        <p:txBody>
          <a:bodyPr wrap="square" rtlCol="0">
            <a:spAutoFit/>
          </a:bodyPr>
          <a:lstStyle/>
          <a:p>
            <a:pPr algn="ctr"/>
            <a:r>
              <a:rPr lang="en-US" sz="1600" dirty="0"/>
              <a:t>i.e. xG</a:t>
            </a:r>
          </a:p>
        </p:txBody>
      </p:sp>
      <p:sp>
        <p:nvSpPr>
          <p:cNvPr id="27" name="Google Shape;26913;p30">
            <a:hlinkClick r:id="rId17" action="ppaction://hlinksldjump"/>
            <a:extLst>
              <a:ext uri="{FF2B5EF4-FFF2-40B4-BE49-F238E27FC236}">
                <a16:creationId xmlns:a16="http://schemas.microsoft.com/office/drawing/2014/main" id="{E427A06B-F6C7-B34A-BADC-04CD3E027406}"/>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8" name="Google Shape;27038;p37">
            <a:hlinkClick r:id="rId18" action="ppaction://hlinksldjump"/>
            <a:extLst>
              <a:ext uri="{FF2B5EF4-FFF2-40B4-BE49-F238E27FC236}">
                <a16:creationId xmlns:a16="http://schemas.microsoft.com/office/drawing/2014/main" id="{7614635D-1828-4245-9F1E-6D8A3CA718ED}"/>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29" name="Google Shape;27039;p37">
            <a:hlinkClick r:id="rId19" action="ppaction://hlinksldjump"/>
            <a:extLst>
              <a:ext uri="{FF2B5EF4-FFF2-40B4-BE49-F238E27FC236}">
                <a16:creationId xmlns:a16="http://schemas.microsoft.com/office/drawing/2014/main" id="{707216A4-6566-2A40-891A-2A6C2368ACA0}"/>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30" name="Google Shape;27040;p37">
            <a:hlinkClick r:id="rId20" action="ppaction://hlinksldjump"/>
            <a:extLst>
              <a:ext uri="{FF2B5EF4-FFF2-40B4-BE49-F238E27FC236}">
                <a16:creationId xmlns:a16="http://schemas.microsoft.com/office/drawing/2014/main" id="{04A09DA9-BB13-F440-B3E3-3512A4584135}"/>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1" name="Google Shape;27042;p37">
            <a:hlinkClick r:id="rId21" action="ppaction://hlinksldjump"/>
            <a:extLst>
              <a:ext uri="{FF2B5EF4-FFF2-40B4-BE49-F238E27FC236}">
                <a16:creationId xmlns:a16="http://schemas.microsoft.com/office/drawing/2014/main" id="{192C0577-8F52-4D4C-8A10-897CA1ACB2E0}"/>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2" name="Google Shape;27043;p37">
            <a:hlinkClick r:id="rId22" action="ppaction://hlinksldjump"/>
            <a:extLst>
              <a:ext uri="{FF2B5EF4-FFF2-40B4-BE49-F238E27FC236}">
                <a16:creationId xmlns:a16="http://schemas.microsoft.com/office/drawing/2014/main" id="{632151E8-2B6E-1F49-9EB9-DE45CA1494A3}"/>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3" name="Google Shape;27039;p37">
            <a:hlinkClick r:id="rId23" action="ppaction://hlinksldjump"/>
            <a:extLst>
              <a:ext uri="{FF2B5EF4-FFF2-40B4-BE49-F238E27FC236}">
                <a16:creationId xmlns:a16="http://schemas.microsoft.com/office/drawing/2014/main" id="{81927658-8FE0-204E-84D4-2167E165B209}"/>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6" name="Google Shape;27041;p37">
            <a:hlinkClick r:id="rId24" action="ppaction://hlinksldjump"/>
            <a:extLst>
              <a:ext uri="{FF2B5EF4-FFF2-40B4-BE49-F238E27FC236}">
                <a16:creationId xmlns:a16="http://schemas.microsoft.com/office/drawing/2014/main" id="{7C6BC79F-EA11-6B44-8B60-C4DB1CB20072}"/>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844228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928"/>
        <p:cNvGrpSpPr/>
        <p:nvPr/>
      </p:nvGrpSpPr>
      <p:grpSpPr>
        <a:xfrm>
          <a:off x="0" y="0"/>
          <a:ext cx="0" cy="0"/>
          <a:chOff x="0" y="0"/>
          <a:chExt cx="0" cy="0"/>
        </a:xfrm>
      </p:grpSpPr>
      <p:pic>
        <p:nvPicPr>
          <p:cNvPr id="27929" name="Google Shape;27929;p79"/>
          <p:cNvPicPr preferRelativeResize="0"/>
          <p:nvPr/>
        </p:nvPicPr>
        <p:blipFill rotWithShape="1">
          <a:blip r:embed="rId3">
            <a:alphaModFix/>
          </a:blip>
          <a:srcRect/>
          <a:stretch/>
        </p:blipFill>
        <p:spPr>
          <a:xfrm>
            <a:off x="3157424" y="1539959"/>
            <a:ext cx="5877149" cy="3806402"/>
          </a:xfrm>
          <a:prstGeom prst="rect">
            <a:avLst/>
          </a:prstGeom>
          <a:noFill/>
          <a:ln>
            <a:noFill/>
          </a:ln>
        </p:spPr>
      </p:pic>
      <p:sp>
        <p:nvSpPr>
          <p:cNvPr id="27930" name="Google Shape;27930;p79"/>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58</a:t>
            </a:fld>
            <a:endParaRPr/>
          </a:p>
        </p:txBody>
      </p:sp>
      <p:sp>
        <p:nvSpPr>
          <p:cNvPr id="27931" name="Google Shape;27931;p79"/>
          <p:cNvSpPr txBox="1">
            <a:spLocks noGrp="1"/>
          </p:cNvSpPr>
          <p:nvPr>
            <p:ph type="body" idx="2"/>
          </p:nvPr>
        </p:nvSpPr>
        <p:spPr>
          <a:xfrm>
            <a:off x="394864" y="575734"/>
            <a:ext cx="11409900" cy="315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00"/>
              <a:buNone/>
            </a:pPr>
            <a:r>
              <a:rPr lang="en-GB" dirty="0"/>
              <a:t>Visualisation of Pitch Control in a 2D space</a:t>
            </a:r>
            <a:endParaRPr dirty="0"/>
          </a:p>
        </p:txBody>
      </p:sp>
      <p:sp>
        <p:nvSpPr>
          <p:cNvPr id="27932" name="Google Shape;27932;p79"/>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Pitch Control Models 1/2</a:t>
            </a:r>
            <a:endParaRPr dirty="0"/>
          </a:p>
        </p:txBody>
      </p:sp>
      <p:sp>
        <p:nvSpPr>
          <p:cNvPr id="27933" name="Google Shape;27933;p79"/>
          <p:cNvSpPr txBox="1">
            <a:spLocks noGrp="1"/>
          </p:cNvSpPr>
          <p:nvPr>
            <p:ph type="body" idx="4"/>
          </p:nvPr>
        </p:nvSpPr>
        <p:spPr>
          <a:xfrm>
            <a:off x="387350" y="5734123"/>
            <a:ext cx="11417400" cy="38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F7F7F"/>
              </a:buClr>
              <a:buSzPts val="900"/>
              <a:buNone/>
            </a:pPr>
            <a:r>
              <a:rPr lang="en-GB" sz="900" dirty="0">
                <a:solidFill>
                  <a:srgbClr val="7F7F7F"/>
                </a:solidFill>
              </a:rPr>
              <a:t>Visualisation reproduced using Signality Pitch Control model with the explanation from </a:t>
            </a:r>
            <a:r>
              <a:rPr lang="en-GB" sz="900" dirty="0">
                <a:solidFill>
                  <a:srgbClr val="7F7F7F"/>
                </a:solidFill>
                <a:hlinkClick r:id="rId4"/>
              </a:rPr>
              <a:t>Will Spearman</a:t>
            </a:r>
            <a:r>
              <a:rPr lang="en-GB" sz="900" dirty="0">
                <a:solidFill>
                  <a:srgbClr val="7F7F7F"/>
                </a:solidFill>
              </a:rPr>
              <a:t>’s 2016 Opta Pro forum seminar titled: ‘Quantifying Pitch Control’ . See PowerPoint: </a:t>
            </a:r>
            <a:r>
              <a:rPr lang="en-GB" sz="900" u="sng" dirty="0">
                <a:solidFill>
                  <a:schemeClr val="hlink"/>
                </a:solidFill>
                <a:hlinkClick r:id="rId5"/>
              </a:rPr>
              <a:t>researchgate.net/publication/334849056_Quantifying_Pitch_Control</a:t>
            </a:r>
            <a:r>
              <a:rPr lang="en-GB" sz="900" dirty="0">
                <a:solidFill>
                  <a:srgbClr val="7F7F7F"/>
                </a:solidFill>
              </a:rPr>
              <a:t>.</a:t>
            </a:r>
            <a:endParaRPr sz="900" dirty="0"/>
          </a:p>
        </p:txBody>
      </p:sp>
      <p:sp>
        <p:nvSpPr>
          <p:cNvPr id="27934" name="Google Shape;27934;p79"/>
          <p:cNvSpPr txBox="1"/>
          <p:nvPr/>
        </p:nvSpPr>
        <p:spPr>
          <a:xfrm>
            <a:off x="394864" y="1511634"/>
            <a:ext cx="1686000" cy="2616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dirty="0">
                <a:solidFill>
                  <a:schemeClr val="bg1"/>
                </a:solidFill>
                <a:latin typeface="Arial"/>
                <a:ea typeface="Arial"/>
                <a:cs typeface="Arial"/>
                <a:sym typeface="Arial"/>
              </a:rPr>
              <a:t>Away Player</a:t>
            </a:r>
            <a:endParaRPr dirty="0">
              <a:solidFill>
                <a:schemeClr val="bg1"/>
              </a:solidFill>
            </a:endParaRPr>
          </a:p>
        </p:txBody>
      </p:sp>
      <p:cxnSp>
        <p:nvCxnSpPr>
          <p:cNvPr id="27935" name="Google Shape;27935;p79"/>
          <p:cNvCxnSpPr>
            <a:stCxn id="27934" idx="3"/>
          </p:cNvCxnSpPr>
          <p:nvPr/>
        </p:nvCxnSpPr>
        <p:spPr>
          <a:xfrm>
            <a:off x="2080864" y="1642434"/>
            <a:ext cx="2366400" cy="1096800"/>
          </a:xfrm>
          <a:prstGeom prst="straightConnector1">
            <a:avLst/>
          </a:prstGeom>
          <a:noFill/>
          <a:ln w="25400" cap="flat" cmpd="sng">
            <a:solidFill>
              <a:srgbClr val="ED2127"/>
            </a:solidFill>
            <a:prstDash val="solid"/>
            <a:round/>
            <a:headEnd type="none" w="sm" len="sm"/>
            <a:tailEnd type="triangle" w="med" len="med"/>
          </a:ln>
        </p:spPr>
      </p:cxnSp>
      <p:sp>
        <p:nvSpPr>
          <p:cNvPr id="27936" name="Google Shape;27936;p79"/>
          <p:cNvSpPr txBox="1"/>
          <p:nvPr/>
        </p:nvSpPr>
        <p:spPr>
          <a:xfrm>
            <a:off x="9121715" y="2057254"/>
            <a:ext cx="1686000" cy="4308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Region controlled by Home Team</a:t>
            </a:r>
            <a:endParaRPr sz="1000">
              <a:solidFill>
                <a:schemeClr val="bg1"/>
              </a:solidFill>
              <a:latin typeface="Arial"/>
              <a:ea typeface="Arial"/>
              <a:cs typeface="Arial"/>
              <a:sym typeface="Arial"/>
            </a:endParaRPr>
          </a:p>
        </p:txBody>
      </p:sp>
      <p:cxnSp>
        <p:nvCxnSpPr>
          <p:cNvPr id="27937" name="Google Shape;27937;p79"/>
          <p:cNvCxnSpPr>
            <a:stCxn id="27936" idx="1"/>
          </p:cNvCxnSpPr>
          <p:nvPr/>
        </p:nvCxnSpPr>
        <p:spPr>
          <a:xfrm flipH="1">
            <a:off x="7338215" y="2272654"/>
            <a:ext cx="1783500" cy="813900"/>
          </a:xfrm>
          <a:prstGeom prst="straightConnector1">
            <a:avLst/>
          </a:prstGeom>
          <a:noFill/>
          <a:ln w="25400" cap="flat" cmpd="sng">
            <a:solidFill>
              <a:srgbClr val="ED2127"/>
            </a:solidFill>
            <a:prstDash val="solid"/>
            <a:round/>
            <a:headEnd type="none" w="sm" len="sm"/>
            <a:tailEnd type="triangle" w="med" len="med"/>
          </a:ln>
        </p:spPr>
      </p:cxnSp>
      <p:sp>
        <p:nvSpPr>
          <p:cNvPr id="27938" name="Google Shape;27938;p79"/>
          <p:cNvSpPr txBox="1"/>
          <p:nvPr/>
        </p:nvSpPr>
        <p:spPr>
          <a:xfrm>
            <a:off x="9121715" y="3975151"/>
            <a:ext cx="1686000" cy="4308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Home Player</a:t>
            </a:r>
            <a:endParaRPr>
              <a:solidFill>
                <a:schemeClr val="bg1"/>
              </a:solidFill>
            </a:endParaRPr>
          </a:p>
          <a:p>
            <a:pPr marL="0" marR="0" lvl="0" indent="0" algn="ctr" rtl="0">
              <a:spcBef>
                <a:spcPts val="0"/>
              </a:spcBef>
              <a:spcAft>
                <a:spcPts val="0"/>
              </a:spcAft>
              <a:buNone/>
            </a:pPr>
            <a:r>
              <a:rPr lang="en-GB" sz="1000">
                <a:solidFill>
                  <a:schemeClr val="bg1"/>
                </a:solidFill>
                <a:latin typeface="Arial"/>
                <a:ea typeface="Arial"/>
                <a:cs typeface="Arial"/>
                <a:sym typeface="Arial"/>
              </a:rPr>
              <a:t>(with velocity vector)</a:t>
            </a:r>
            <a:endParaRPr>
              <a:solidFill>
                <a:schemeClr val="bg1"/>
              </a:solidFill>
            </a:endParaRPr>
          </a:p>
        </p:txBody>
      </p:sp>
      <p:cxnSp>
        <p:nvCxnSpPr>
          <p:cNvPr id="27939" name="Google Shape;27939;p79"/>
          <p:cNvCxnSpPr>
            <a:stCxn id="27938" idx="1"/>
          </p:cNvCxnSpPr>
          <p:nvPr/>
        </p:nvCxnSpPr>
        <p:spPr>
          <a:xfrm rot="10800000">
            <a:off x="5821715" y="3180151"/>
            <a:ext cx="3300000" cy="1010400"/>
          </a:xfrm>
          <a:prstGeom prst="straightConnector1">
            <a:avLst/>
          </a:prstGeom>
          <a:noFill/>
          <a:ln w="25400" cap="flat" cmpd="sng">
            <a:solidFill>
              <a:srgbClr val="ED2127"/>
            </a:solidFill>
            <a:prstDash val="solid"/>
            <a:round/>
            <a:headEnd type="none" w="sm" len="sm"/>
            <a:tailEnd type="triangle" w="med" len="med"/>
          </a:ln>
        </p:spPr>
      </p:cxnSp>
      <p:sp>
        <p:nvSpPr>
          <p:cNvPr id="27940" name="Google Shape;27940;p79"/>
          <p:cNvSpPr txBox="1"/>
          <p:nvPr/>
        </p:nvSpPr>
        <p:spPr>
          <a:xfrm>
            <a:off x="394864" y="4120453"/>
            <a:ext cx="1686000" cy="2616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Ball Location</a:t>
            </a:r>
            <a:endParaRPr sz="1000">
              <a:solidFill>
                <a:schemeClr val="bg1"/>
              </a:solidFill>
              <a:latin typeface="Arial"/>
              <a:ea typeface="Arial"/>
              <a:cs typeface="Arial"/>
              <a:sym typeface="Arial"/>
            </a:endParaRPr>
          </a:p>
        </p:txBody>
      </p:sp>
      <p:cxnSp>
        <p:nvCxnSpPr>
          <p:cNvPr id="27941" name="Google Shape;27941;p79"/>
          <p:cNvCxnSpPr>
            <a:stCxn id="27940" idx="3"/>
          </p:cNvCxnSpPr>
          <p:nvPr/>
        </p:nvCxnSpPr>
        <p:spPr>
          <a:xfrm rot="10800000" flipH="1">
            <a:off x="2080864" y="4085353"/>
            <a:ext cx="1434900" cy="165900"/>
          </a:xfrm>
          <a:prstGeom prst="straightConnector1">
            <a:avLst/>
          </a:prstGeom>
          <a:noFill/>
          <a:ln w="25400" cap="flat" cmpd="sng">
            <a:solidFill>
              <a:srgbClr val="ED2127"/>
            </a:solidFill>
            <a:prstDash val="solid"/>
            <a:round/>
            <a:headEnd type="none" w="sm" len="sm"/>
            <a:tailEnd type="triangle" w="med" len="med"/>
          </a:ln>
        </p:spPr>
      </p:cxnSp>
      <p:sp>
        <p:nvSpPr>
          <p:cNvPr id="27942" name="Google Shape;27942;p79"/>
          <p:cNvSpPr txBox="1"/>
          <p:nvPr/>
        </p:nvSpPr>
        <p:spPr>
          <a:xfrm>
            <a:off x="394864" y="4948029"/>
            <a:ext cx="1686000" cy="4308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Region controlled by Away Team</a:t>
            </a:r>
            <a:endParaRPr sz="1000" dirty="0">
              <a:solidFill>
                <a:schemeClr val="bg1"/>
              </a:solidFill>
              <a:latin typeface="Arial"/>
              <a:ea typeface="Arial"/>
              <a:cs typeface="Arial"/>
              <a:sym typeface="Arial"/>
            </a:endParaRPr>
          </a:p>
        </p:txBody>
      </p:sp>
      <p:cxnSp>
        <p:nvCxnSpPr>
          <p:cNvPr id="27943" name="Google Shape;27943;p79"/>
          <p:cNvCxnSpPr/>
          <p:nvPr/>
        </p:nvCxnSpPr>
        <p:spPr>
          <a:xfrm rot="10800000" flipH="1">
            <a:off x="2080864" y="4696405"/>
            <a:ext cx="2873100" cy="439200"/>
          </a:xfrm>
          <a:prstGeom prst="straightConnector1">
            <a:avLst/>
          </a:prstGeom>
          <a:noFill/>
          <a:ln w="25400" cap="flat" cmpd="sng">
            <a:solidFill>
              <a:srgbClr val="ED2127"/>
            </a:solidFill>
            <a:prstDash val="solid"/>
            <a:round/>
            <a:headEnd type="none" w="sm" len="sm"/>
            <a:tailEnd type="triangle" w="med" len="med"/>
          </a:ln>
        </p:spPr>
      </p:cxnSp>
      <p:sp>
        <p:nvSpPr>
          <p:cNvPr id="27944" name="Google Shape;27944;p79"/>
          <p:cNvSpPr/>
          <p:nvPr/>
        </p:nvSpPr>
        <p:spPr>
          <a:xfrm>
            <a:off x="11315975" y="1511633"/>
            <a:ext cx="431700" cy="3834600"/>
          </a:xfrm>
          <a:prstGeom prst="rect">
            <a:avLst/>
          </a:prstGeom>
          <a:gradFill>
            <a:gsLst>
              <a:gs pos="0">
                <a:srgbClr val="DFDF81"/>
              </a:gs>
              <a:gs pos="46000">
                <a:schemeClr val="lt1"/>
              </a:gs>
              <a:gs pos="100000">
                <a:srgbClr val="80BF80"/>
              </a:gs>
            </a:gsLst>
            <a:lin ang="16200038" scaled="0"/>
          </a:gradFill>
          <a:ln w="9525" cap="flat" cmpd="sng">
            <a:solidFill>
              <a:srgbClr val="A5A5A5"/>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945" name="Google Shape;27945;p79"/>
          <p:cNvSpPr txBox="1"/>
          <p:nvPr/>
        </p:nvSpPr>
        <p:spPr>
          <a:xfrm>
            <a:off x="11747681" y="1388522"/>
            <a:ext cx="4317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00">
                <a:solidFill>
                  <a:srgbClr val="0D0D0D"/>
                </a:solidFill>
                <a:latin typeface="Arial"/>
                <a:ea typeface="Arial"/>
                <a:cs typeface="Arial"/>
                <a:sym typeface="Arial"/>
              </a:rPr>
              <a:t>1.0</a:t>
            </a:r>
            <a:endParaRPr/>
          </a:p>
        </p:txBody>
      </p:sp>
      <p:sp>
        <p:nvSpPr>
          <p:cNvPr id="27946" name="Google Shape;27946;p79"/>
          <p:cNvSpPr txBox="1"/>
          <p:nvPr/>
        </p:nvSpPr>
        <p:spPr>
          <a:xfrm>
            <a:off x="11747681" y="5223253"/>
            <a:ext cx="4317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00">
                <a:solidFill>
                  <a:srgbClr val="0D0D0D"/>
                </a:solidFill>
                <a:latin typeface="Arial"/>
                <a:ea typeface="Arial"/>
                <a:cs typeface="Arial"/>
                <a:sym typeface="Arial"/>
              </a:rPr>
              <a:t>0.0</a:t>
            </a:r>
            <a:endParaRPr/>
          </a:p>
        </p:txBody>
      </p:sp>
      <p:sp>
        <p:nvSpPr>
          <p:cNvPr id="27947" name="Google Shape;27947;p79"/>
          <p:cNvSpPr txBox="1"/>
          <p:nvPr/>
        </p:nvSpPr>
        <p:spPr>
          <a:xfrm>
            <a:off x="11741397" y="3399406"/>
            <a:ext cx="4317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00">
                <a:solidFill>
                  <a:srgbClr val="0D0D0D"/>
                </a:solidFill>
                <a:latin typeface="Arial"/>
                <a:ea typeface="Arial"/>
                <a:cs typeface="Arial"/>
                <a:sym typeface="Arial"/>
              </a:rPr>
              <a:t>0.5</a:t>
            </a:r>
            <a:endParaRPr/>
          </a:p>
        </p:txBody>
      </p:sp>
      <p:sp>
        <p:nvSpPr>
          <p:cNvPr id="27948" name="Google Shape;27948;p79"/>
          <p:cNvSpPr txBox="1"/>
          <p:nvPr/>
        </p:nvSpPr>
        <p:spPr>
          <a:xfrm rot="-5400000">
            <a:off x="9258747" y="3290613"/>
            <a:ext cx="38346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rgbClr val="0D0D0D"/>
                </a:solidFill>
                <a:latin typeface="Arial"/>
                <a:ea typeface="Arial"/>
                <a:cs typeface="Arial"/>
                <a:sym typeface="Arial"/>
              </a:rPr>
              <a:t>Pitch Control Scale</a:t>
            </a:r>
            <a:endParaRPr/>
          </a:p>
        </p:txBody>
      </p:sp>
      <p:sp>
        <p:nvSpPr>
          <p:cNvPr id="27949" name="Google Shape;27949;p79"/>
          <p:cNvSpPr txBox="1"/>
          <p:nvPr/>
        </p:nvSpPr>
        <p:spPr>
          <a:xfrm>
            <a:off x="9121715" y="5248111"/>
            <a:ext cx="1686000" cy="2616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0 = Away team control</a:t>
            </a:r>
            <a:endParaRPr sz="1000">
              <a:solidFill>
                <a:schemeClr val="bg1"/>
              </a:solidFill>
              <a:latin typeface="Arial"/>
              <a:ea typeface="Arial"/>
              <a:cs typeface="Arial"/>
              <a:sym typeface="Arial"/>
            </a:endParaRPr>
          </a:p>
        </p:txBody>
      </p:sp>
      <p:sp>
        <p:nvSpPr>
          <p:cNvPr id="27950" name="Google Shape;27950;p79"/>
          <p:cNvSpPr txBox="1"/>
          <p:nvPr/>
        </p:nvSpPr>
        <p:spPr>
          <a:xfrm>
            <a:off x="9121715" y="1227185"/>
            <a:ext cx="1686000" cy="2616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bg1"/>
                </a:solidFill>
                <a:latin typeface="Arial"/>
                <a:ea typeface="Arial"/>
                <a:cs typeface="Arial"/>
                <a:sym typeface="Arial"/>
              </a:rPr>
              <a:t>1 = Home team control</a:t>
            </a:r>
            <a:endParaRPr sz="1000">
              <a:solidFill>
                <a:schemeClr val="bg1"/>
              </a:solidFill>
              <a:latin typeface="Arial"/>
              <a:ea typeface="Arial"/>
              <a:cs typeface="Arial"/>
              <a:sym typeface="Arial"/>
            </a:endParaRPr>
          </a:p>
        </p:txBody>
      </p:sp>
      <p:cxnSp>
        <p:nvCxnSpPr>
          <p:cNvPr id="27951" name="Google Shape;27951;p79"/>
          <p:cNvCxnSpPr>
            <a:stCxn id="27950" idx="3"/>
            <a:endCxn id="27944" idx="0"/>
          </p:cNvCxnSpPr>
          <p:nvPr/>
        </p:nvCxnSpPr>
        <p:spPr>
          <a:xfrm>
            <a:off x="10807715" y="1357985"/>
            <a:ext cx="724200" cy="153600"/>
          </a:xfrm>
          <a:prstGeom prst="straightConnector1">
            <a:avLst/>
          </a:prstGeom>
          <a:noFill/>
          <a:ln w="25400" cap="flat" cmpd="sng">
            <a:solidFill>
              <a:srgbClr val="ED2127"/>
            </a:solidFill>
            <a:prstDash val="solid"/>
            <a:round/>
            <a:headEnd type="none" w="sm" len="sm"/>
            <a:tailEnd type="triangle" w="med" len="med"/>
          </a:ln>
        </p:spPr>
      </p:cxnSp>
      <p:cxnSp>
        <p:nvCxnSpPr>
          <p:cNvPr id="27952" name="Google Shape;27952;p79"/>
          <p:cNvCxnSpPr>
            <a:stCxn id="27949" idx="3"/>
            <a:endCxn id="27944" idx="2"/>
          </p:cNvCxnSpPr>
          <p:nvPr/>
        </p:nvCxnSpPr>
        <p:spPr>
          <a:xfrm rot="10800000" flipH="1">
            <a:off x="10807715" y="5346211"/>
            <a:ext cx="724200" cy="32700"/>
          </a:xfrm>
          <a:prstGeom prst="straightConnector1">
            <a:avLst/>
          </a:prstGeom>
          <a:noFill/>
          <a:ln w="25400" cap="flat" cmpd="sng">
            <a:solidFill>
              <a:srgbClr val="ED2127"/>
            </a:solidFill>
            <a:prstDash val="solid"/>
            <a:round/>
            <a:headEnd type="none" w="sm" len="sm"/>
            <a:tailEnd type="triangle" w="med" len="med"/>
          </a:ln>
        </p:spPr>
      </p:cxnSp>
      <p:cxnSp>
        <p:nvCxnSpPr>
          <p:cNvPr id="27953" name="Google Shape;27953;p79"/>
          <p:cNvCxnSpPr/>
          <p:nvPr/>
        </p:nvCxnSpPr>
        <p:spPr>
          <a:xfrm rot="10800000">
            <a:off x="5288915" y="3301923"/>
            <a:ext cx="3832800" cy="1566900"/>
          </a:xfrm>
          <a:prstGeom prst="straightConnector1">
            <a:avLst/>
          </a:prstGeom>
          <a:noFill/>
          <a:ln w="25400" cap="flat" cmpd="sng">
            <a:solidFill>
              <a:srgbClr val="ED2127"/>
            </a:solidFill>
            <a:prstDash val="solid"/>
            <a:round/>
            <a:headEnd type="none" w="sm" len="sm"/>
            <a:tailEnd type="triangle" w="med" len="med"/>
          </a:ln>
        </p:spPr>
      </p:cxnSp>
      <p:sp>
        <p:nvSpPr>
          <p:cNvPr id="27954" name="Google Shape;27954;p79"/>
          <p:cNvSpPr txBox="1"/>
          <p:nvPr/>
        </p:nvSpPr>
        <p:spPr>
          <a:xfrm>
            <a:off x="9121715" y="4648337"/>
            <a:ext cx="1686000" cy="415500"/>
          </a:xfrm>
          <a:prstGeom prst="rect">
            <a:avLst/>
          </a:prstGeom>
          <a:solidFill>
            <a:srgbClr val="ED2127"/>
          </a:solid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dirty="0">
                <a:solidFill>
                  <a:schemeClr val="bg1"/>
                </a:solidFill>
                <a:latin typeface="Arial"/>
                <a:ea typeface="Arial"/>
                <a:cs typeface="Arial"/>
                <a:sym typeface="Arial"/>
              </a:rPr>
              <a:t>Neutral Region</a:t>
            </a:r>
            <a:endParaRPr dirty="0">
              <a:solidFill>
                <a:schemeClr val="bg1"/>
              </a:solidFill>
            </a:endParaRPr>
          </a:p>
          <a:p>
            <a:pPr marL="0" marR="0" lvl="0" indent="0" algn="ctr" rtl="0">
              <a:spcBef>
                <a:spcPts val="0"/>
              </a:spcBef>
              <a:spcAft>
                <a:spcPts val="0"/>
              </a:spcAft>
              <a:buNone/>
            </a:pPr>
            <a:r>
              <a:rPr lang="en-GB" sz="1000" dirty="0">
                <a:solidFill>
                  <a:schemeClr val="bg1"/>
                </a:solidFill>
                <a:latin typeface="Arial"/>
                <a:ea typeface="Arial"/>
                <a:cs typeface="Arial"/>
                <a:sym typeface="Arial"/>
              </a:rPr>
              <a:t>(area of uncertainty)</a:t>
            </a:r>
            <a:endParaRPr dirty="0">
              <a:solidFill>
                <a:schemeClr val="bg1"/>
              </a:solidFill>
            </a:endParaRPr>
          </a:p>
        </p:txBody>
      </p:sp>
      <p:sp>
        <p:nvSpPr>
          <p:cNvPr id="28" name="Google Shape;26913;p30">
            <a:hlinkClick r:id="rId6" action="ppaction://hlinksldjump"/>
            <a:extLst>
              <a:ext uri="{FF2B5EF4-FFF2-40B4-BE49-F238E27FC236}">
                <a16:creationId xmlns:a16="http://schemas.microsoft.com/office/drawing/2014/main" id="{343ED4A6-A1C4-1B43-BCEF-2AD011112848}"/>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29" name="Google Shape;27038;p37">
            <a:hlinkClick r:id="rId7" action="ppaction://hlinksldjump"/>
            <a:extLst>
              <a:ext uri="{FF2B5EF4-FFF2-40B4-BE49-F238E27FC236}">
                <a16:creationId xmlns:a16="http://schemas.microsoft.com/office/drawing/2014/main" id="{298FD492-499D-FE46-966A-5CE65239AB94}"/>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30" name="Google Shape;27039;p37">
            <a:hlinkClick r:id="rId8" action="ppaction://hlinksldjump"/>
            <a:extLst>
              <a:ext uri="{FF2B5EF4-FFF2-40B4-BE49-F238E27FC236}">
                <a16:creationId xmlns:a16="http://schemas.microsoft.com/office/drawing/2014/main" id="{F86154F0-D9B8-9246-BA91-769399708F95}"/>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31" name="Google Shape;27040;p37">
            <a:hlinkClick r:id="rId9" action="ppaction://hlinksldjump"/>
            <a:extLst>
              <a:ext uri="{FF2B5EF4-FFF2-40B4-BE49-F238E27FC236}">
                <a16:creationId xmlns:a16="http://schemas.microsoft.com/office/drawing/2014/main" id="{D270A0C3-84E7-EA48-B415-53A14AD9CB30}"/>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32" name="Google Shape;27042;p37">
            <a:hlinkClick r:id="rId10" action="ppaction://hlinksldjump"/>
            <a:extLst>
              <a:ext uri="{FF2B5EF4-FFF2-40B4-BE49-F238E27FC236}">
                <a16:creationId xmlns:a16="http://schemas.microsoft.com/office/drawing/2014/main" id="{DA625E95-8CB2-E645-8CBB-EF5A43A9CB6D}"/>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33" name="Google Shape;27043;p37">
            <a:hlinkClick r:id="rId11" action="ppaction://hlinksldjump"/>
            <a:extLst>
              <a:ext uri="{FF2B5EF4-FFF2-40B4-BE49-F238E27FC236}">
                <a16:creationId xmlns:a16="http://schemas.microsoft.com/office/drawing/2014/main" id="{13943A81-7072-3A4B-B950-B0B0EC78D8FC}"/>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34" name="Google Shape;27039;p37">
            <a:hlinkClick r:id="rId12" action="ppaction://hlinksldjump"/>
            <a:extLst>
              <a:ext uri="{FF2B5EF4-FFF2-40B4-BE49-F238E27FC236}">
                <a16:creationId xmlns:a16="http://schemas.microsoft.com/office/drawing/2014/main" id="{2C9A3C06-84D5-204D-8376-3825B1F76914}"/>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35" name="Google Shape;27041;p37">
            <a:hlinkClick r:id="rId13" action="ppaction://hlinksldjump"/>
            <a:extLst>
              <a:ext uri="{FF2B5EF4-FFF2-40B4-BE49-F238E27FC236}">
                <a16:creationId xmlns:a16="http://schemas.microsoft.com/office/drawing/2014/main" id="{BDF032AD-5C87-144E-A00C-34084BE3181F}"/>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911"/>
        <p:cNvGrpSpPr/>
        <p:nvPr/>
      </p:nvGrpSpPr>
      <p:grpSpPr>
        <a:xfrm>
          <a:off x="0" y="0"/>
          <a:ext cx="0" cy="0"/>
          <a:chOff x="0" y="0"/>
          <a:chExt cx="0" cy="0"/>
        </a:xfrm>
      </p:grpSpPr>
      <p:sp>
        <p:nvSpPr>
          <p:cNvPr id="27912" name="Google Shape;27912;p78"/>
          <p:cNvSpPr txBox="1">
            <a:spLocks noGrp="1"/>
          </p:cNvSpPr>
          <p:nvPr>
            <p:ph type="body" idx="1"/>
          </p:nvPr>
        </p:nvSpPr>
        <p:spPr>
          <a:xfrm>
            <a:off x="387350" y="1281279"/>
            <a:ext cx="11417400" cy="4679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262626"/>
              </a:buClr>
              <a:buSzPts val="1600"/>
              <a:buNone/>
            </a:pPr>
            <a:r>
              <a:rPr lang="en-GB" b="1" dirty="0">
                <a:solidFill>
                  <a:srgbClr val="DD1F28"/>
                </a:solidFill>
              </a:rPr>
              <a:t>Definition of Pitch Control</a:t>
            </a:r>
            <a:endParaRPr dirty="0">
              <a:solidFill>
                <a:srgbClr val="DD1F28"/>
              </a:solidFill>
            </a:endParaRPr>
          </a:p>
          <a:p>
            <a:pPr marL="0" lvl="0" indent="0" algn="l" rtl="0">
              <a:spcBef>
                <a:spcPts val="0"/>
              </a:spcBef>
              <a:spcAft>
                <a:spcPts val="0"/>
              </a:spcAft>
              <a:buClr>
                <a:srgbClr val="262626"/>
              </a:buClr>
              <a:buSzPts val="1600"/>
              <a:buNone/>
            </a:pPr>
            <a:r>
              <a:rPr lang="en-GB" dirty="0">
                <a:solidFill>
                  <a:srgbClr val="262626"/>
                </a:solidFill>
              </a:rPr>
              <a:t>The Pitch Control Field (PCF) for location x, is defined as the probability that the Home team will end up with possession of the ball if it were at location x. The PCF predicts the team that would be in possession at the next timestep.</a:t>
            </a:r>
            <a:endParaRPr dirty="0"/>
          </a:p>
          <a:p>
            <a:pPr marL="0" lvl="0" indent="0" algn="l" rtl="0">
              <a:spcBef>
                <a:spcPts val="0"/>
              </a:spcBef>
              <a:spcAft>
                <a:spcPts val="0"/>
              </a:spcAft>
              <a:buClr>
                <a:srgbClr val="7C7C81"/>
              </a:buClr>
              <a:buSzPts val="1600"/>
              <a:buNone/>
            </a:pPr>
            <a:endParaRPr dirty="0">
              <a:solidFill>
                <a:srgbClr val="262626"/>
              </a:solidFill>
            </a:endParaRPr>
          </a:p>
          <a:p>
            <a:pPr marL="0" lvl="0" indent="0" algn="l" rtl="0">
              <a:spcBef>
                <a:spcPts val="0"/>
              </a:spcBef>
              <a:spcAft>
                <a:spcPts val="0"/>
              </a:spcAft>
              <a:buClr>
                <a:srgbClr val="262626"/>
              </a:buClr>
              <a:buSzPts val="1600"/>
              <a:buNone/>
            </a:pPr>
            <a:r>
              <a:rPr lang="en-GB" b="1" dirty="0">
                <a:solidFill>
                  <a:srgbClr val="DD1F28"/>
                </a:solidFill>
              </a:rPr>
              <a:t>Factors of the player’s state that determine the PCT</a:t>
            </a:r>
            <a:endParaRPr dirty="0">
              <a:solidFill>
                <a:srgbClr val="DD1F28"/>
              </a:solidFill>
            </a:endParaRPr>
          </a:p>
          <a:p>
            <a:pPr marL="239994" lvl="0" indent="-239994" algn="l" rtl="0">
              <a:spcBef>
                <a:spcPts val="0"/>
              </a:spcBef>
              <a:spcAft>
                <a:spcPts val="0"/>
              </a:spcAft>
              <a:buClr>
                <a:srgbClr val="262626"/>
              </a:buClr>
              <a:buSzPts val="1600"/>
              <a:buChar char="•"/>
            </a:pPr>
            <a:r>
              <a:rPr lang="en-GB" dirty="0">
                <a:solidFill>
                  <a:srgbClr val="262626"/>
                </a:solidFill>
              </a:rPr>
              <a:t>Location / position</a:t>
            </a:r>
            <a:endParaRPr dirty="0"/>
          </a:p>
          <a:p>
            <a:pPr marL="239994" lvl="0" indent="-239994" algn="l" rtl="0">
              <a:spcBef>
                <a:spcPts val="0"/>
              </a:spcBef>
              <a:spcAft>
                <a:spcPts val="0"/>
              </a:spcAft>
              <a:buClr>
                <a:srgbClr val="262626"/>
              </a:buClr>
              <a:buSzPts val="1600"/>
              <a:buChar char="•"/>
            </a:pPr>
            <a:r>
              <a:rPr lang="en-GB" dirty="0">
                <a:solidFill>
                  <a:srgbClr val="262626"/>
                </a:solidFill>
              </a:rPr>
              <a:t>Velocity</a:t>
            </a:r>
            <a:endParaRPr dirty="0"/>
          </a:p>
          <a:p>
            <a:pPr marL="239994" lvl="0" indent="-239994" algn="l" rtl="0">
              <a:spcBef>
                <a:spcPts val="0"/>
              </a:spcBef>
              <a:spcAft>
                <a:spcPts val="0"/>
              </a:spcAft>
              <a:buClr>
                <a:srgbClr val="262626"/>
              </a:buClr>
              <a:buSzPts val="1600"/>
              <a:buChar char="•"/>
            </a:pPr>
            <a:r>
              <a:rPr lang="en-GB" dirty="0">
                <a:solidFill>
                  <a:srgbClr val="262626"/>
                </a:solidFill>
              </a:rPr>
              <a:t>Acceleration</a:t>
            </a:r>
            <a:endParaRPr dirty="0"/>
          </a:p>
          <a:p>
            <a:pPr marL="0" lvl="0" indent="0" algn="l" rtl="0">
              <a:spcBef>
                <a:spcPts val="0"/>
              </a:spcBef>
              <a:spcAft>
                <a:spcPts val="0"/>
              </a:spcAft>
              <a:buClr>
                <a:srgbClr val="7C7C81"/>
              </a:buClr>
              <a:buSzPts val="1600"/>
              <a:buNone/>
            </a:pPr>
            <a:endParaRPr dirty="0">
              <a:solidFill>
                <a:srgbClr val="262626"/>
              </a:solidFill>
            </a:endParaRPr>
          </a:p>
          <a:p>
            <a:pPr marL="0" lvl="0" indent="0" algn="l" rtl="0">
              <a:spcBef>
                <a:spcPts val="0"/>
              </a:spcBef>
              <a:spcAft>
                <a:spcPts val="0"/>
              </a:spcAft>
              <a:buClr>
                <a:srgbClr val="262626"/>
              </a:buClr>
              <a:buSzPts val="1600"/>
              <a:buNone/>
            </a:pPr>
            <a:r>
              <a:rPr lang="en-GB" b="1" dirty="0">
                <a:solidFill>
                  <a:srgbClr val="DD1F28"/>
                </a:solidFill>
              </a:rPr>
              <a:t>Other considerations</a:t>
            </a:r>
            <a:endParaRPr dirty="0">
              <a:solidFill>
                <a:srgbClr val="DD1F28"/>
              </a:solidFill>
            </a:endParaRPr>
          </a:p>
          <a:p>
            <a:pPr marL="239994" lvl="0" indent="-239994" algn="l" rtl="0">
              <a:spcBef>
                <a:spcPts val="0"/>
              </a:spcBef>
              <a:spcAft>
                <a:spcPts val="0"/>
              </a:spcAft>
              <a:buClr>
                <a:srgbClr val="262626"/>
              </a:buClr>
              <a:buSzPts val="1600"/>
              <a:buChar char="•"/>
            </a:pPr>
            <a:r>
              <a:rPr lang="en-GB" dirty="0">
                <a:solidFill>
                  <a:srgbClr val="262626"/>
                </a:solidFill>
              </a:rPr>
              <a:t>Maximum player speed</a:t>
            </a:r>
            <a:endParaRPr dirty="0"/>
          </a:p>
          <a:p>
            <a:pPr marL="239994" lvl="0" indent="-239994" algn="l" rtl="0">
              <a:spcBef>
                <a:spcPts val="0"/>
              </a:spcBef>
              <a:spcAft>
                <a:spcPts val="0"/>
              </a:spcAft>
              <a:buClr>
                <a:srgbClr val="262626"/>
              </a:buClr>
              <a:buSzPts val="1600"/>
              <a:buChar char="•"/>
            </a:pPr>
            <a:r>
              <a:rPr lang="en-GB" dirty="0">
                <a:solidFill>
                  <a:srgbClr val="262626"/>
                </a:solidFill>
              </a:rPr>
              <a:t>Time taken for the play to control the ball (a constant of 0.7 seconds)</a:t>
            </a:r>
            <a:endParaRPr dirty="0"/>
          </a:p>
          <a:p>
            <a:pPr marL="0" lvl="0" indent="0" algn="l" rtl="0">
              <a:spcBef>
                <a:spcPts val="0"/>
              </a:spcBef>
              <a:spcAft>
                <a:spcPts val="0"/>
              </a:spcAft>
              <a:buClr>
                <a:srgbClr val="7C7C81"/>
              </a:buClr>
              <a:buSzPts val="1600"/>
              <a:buNone/>
            </a:pPr>
            <a:endParaRPr dirty="0">
              <a:solidFill>
                <a:srgbClr val="262626"/>
              </a:solidFill>
            </a:endParaRPr>
          </a:p>
          <a:p>
            <a:pPr marL="0" lvl="0" indent="0" algn="l" rtl="0">
              <a:spcBef>
                <a:spcPts val="0"/>
              </a:spcBef>
              <a:spcAft>
                <a:spcPts val="0"/>
              </a:spcAft>
              <a:buClr>
                <a:srgbClr val="262626"/>
              </a:buClr>
              <a:buSzPts val="1600"/>
              <a:buNone/>
            </a:pPr>
            <a:r>
              <a:rPr lang="en-GB" b="1" dirty="0">
                <a:solidFill>
                  <a:srgbClr val="DD1F28"/>
                </a:solidFill>
              </a:rPr>
              <a:t>Applications of Pitch Control</a:t>
            </a:r>
            <a:endParaRPr dirty="0">
              <a:solidFill>
                <a:srgbClr val="DD1F28"/>
              </a:solidFill>
            </a:endParaRPr>
          </a:p>
          <a:p>
            <a:pPr marL="239994" lvl="0" indent="-239994" algn="l" rtl="0">
              <a:spcBef>
                <a:spcPts val="0"/>
              </a:spcBef>
              <a:spcAft>
                <a:spcPts val="0"/>
              </a:spcAft>
              <a:buClr>
                <a:srgbClr val="262626"/>
              </a:buClr>
              <a:buSzPts val="1600"/>
              <a:buChar char="•"/>
            </a:pPr>
            <a:r>
              <a:rPr lang="en-GB" dirty="0">
                <a:solidFill>
                  <a:srgbClr val="262626"/>
                </a:solidFill>
              </a:rPr>
              <a:t>Evaluate passing decisions by looking at how much open space is in front of attackers / behind defenders. Best regions are those where receiving players are in an area of the pitch with a large integrated PCF value.</a:t>
            </a:r>
            <a:endParaRPr dirty="0"/>
          </a:p>
          <a:p>
            <a:pPr marL="239994" lvl="0" indent="-239994" algn="l" rtl="0">
              <a:spcBef>
                <a:spcPts val="0"/>
              </a:spcBef>
              <a:spcAft>
                <a:spcPts val="0"/>
              </a:spcAft>
              <a:buClr>
                <a:srgbClr val="262626"/>
              </a:buClr>
              <a:buSzPts val="1600"/>
              <a:buChar char="•"/>
            </a:pPr>
            <a:r>
              <a:rPr lang="en-GB" dirty="0">
                <a:solidFill>
                  <a:srgbClr val="262626"/>
                </a:solidFill>
              </a:rPr>
              <a:t>A new metric of player performance to compare a player’s ability to control the pitch.</a:t>
            </a:r>
            <a:endParaRPr dirty="0"/>
          </a:p>
          <a:p>
            <a:pPr marL="239994" lvl="0" indent="-239994" algn="l" rtl="0">
              <a:spcBef>
                <a:spcPts val="0"/>
              </a:spcBef>
              <a:spcAft>
                <a:spcPts val="0"/>
              </a:spcAft>
              <a:buClr>
                <a:srgbClr val="262626"/>
              </a:buClr>
              <a:buSzPts val="1600"/>
              <a:buChar char="•"/>
            </a:pPr>
            <a:r>
              <a:rPr lang="en-GB" dirty="0">
                <a:solidFill>
                  <a:srgbClr val="262626"/>
                </a:solidFill>
              </a:rPr>
              <a:t>Models combined with video footage to visualise both the available space for an attacker in or the defensive players out of position in a moment of play.</a:t>
            </a:r>
            <a:endParaRPr dirty="0"/>
          </a:p>
        </p:txBody>
      </p:sp>
      <p:sp>
        <p:nvSpPr>
          <p:cNvPr id="27913" name="Google Shape;27913;p78"/>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59</a:t>
            </a:fld>
            <a:endParaRPr/>
          </a:p>
        </p:txBody>
      </p:sp>
      <p:sp>
        <p:nvSpPr>
          <p:cNvPr id="27914" name="Google Shape;27914;p78"/>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1800"/>
              <a:buNone/>
            </a:pPr>
            <a:r>
              <a:rPr lang="en-GB" dirty="0"/>
              <a:t>What is Pitch Control? Definitions</a:t>
            </a:r>
            <a:endParaRPr dirty="0"/>
          </a:p>
        </p:txBody>
      </p:sp>
      <p:sp>
        <p:nvSpPr>
          <p:cNvPr id="27915" name="Google Shape;27915;p78"/>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dirty="0"/>
              <a:t>Pitch Control Models 2/2</a:t>
            </a:r>
            <a:endParaRPr dirty="0"/>
          </a:p>
        </p:txBody>
      </p:sp>
      <p:sp>
        <p:nvSpPr>
          <p:cNvPr id="27916" name="Google Shape;27916;p78"/>
          <p:cNvSpPr txBox="1">
            <a:spLocks noGrp="1"/>
          </p:cNvSpPr>
          <p:nvPr>
            <p:ph type="body" idx="4"/>
          </p:nvPr>
        </p:nvSpPr>
        <p:spPr>
          <a:xfrm>
            <a:off x="387350" y="5960962"/>
            <a:ext cx="11417400" cy="156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F7F7F"/>
              </a:buClr>
              <a:buSzPts val="900"/>
              <a:buNone/>
            </a:pPr>
            <a:r>
              <a:rPr lang="en-GB" sz="900" dirty="0">
                <a:solidFill>
                  <a:srgbClr val="7F7F7F"/>
                </a:solidFill>
              </a:rPr>
              <a:t>Definitions reproduced from </a:t>
            </a:r>
            <a:r>
              <a:rPr lang="en-GB" sz="900" dirty="0">
                <a:solidFill>
                  <a:srgbClr val="7F7F7F"/>
                </a:solidFill>
                <a:hlinkClick r:id="rId3"/>
              </a:rPr>
              <a:t>Will Spearman</a:t>
            </a:r>
            <a:r>
              <a:rPr lang="en-GB" sz="900" dirty="0">
                <a:solidFill>
                  <a:srgbClr val="7F7F7F"/>
                </a:solidFill>
              </a:rPr>
              <a:t>’s 2016 Opta Pro forum seminar titled: ‘Quantifying Pitch Control’ . See his presentation: </a:t>
            </a:r>
            <a:r>
              <a:rPr lang="en-GB" sz="900" u="sng" dirty="0">
                <a:solidFill>
                  <a:schemeClr val="hlink"/>
                </a:solidFill>
                <a:hlinkClick r:id="rId4"/>
              </a:rPr>
              <a:t>researchgate.net/publication/334849056_Quantifying_Pitch_Control</a:t>
            </a:r>
            <a:r>
              <a:rPr lang="en-GB" sz="900" dirty="0">
                <a:solidFill>
                  <a:srgbClr val="7F7F7F"/>
                </a:solidFill>
              </a:rPr>
              <a:t>.</a:t>
            </a:r>
            <a:endParaRPr sz="900" dirty="0">
              <a:solidFill>
                <a:srgbClr val="0D0D0D"/>
              </a:solidFill>
            </a:endParaRPr>
          </a:p>
        </p:txBody>
      </p:sp>
      <p:sp>
        <p:nvSpPr>
          <p:cNvPr id="7" name="Google Shape;26913;p30">
            <a:hlinkClick r:id="rId5" action="ppaction://hlinksldjump"/>
            <a:extLst>
              <a:ext uri="{FF2B5EF4-FFF2-40B4-BE49-F238E27FC236}">
                <a16:creationId xmlns:a16="http://schemas.microsoft.com/office/drawing/2014/main" id="{93290AF0-A246-E64D-859A-C5F0FA65D44F}"/>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8" name="Google Shape;27038;p37">
            <a:hlinkClick r:id="rId6" action="ppaction://hlinksldjump"/>
            <a:extLst>
              <a:ext uri="{FF2B5EF4-FFF2-40B4-BE49-F238E27FC236}">
                <a16:creationId xmlns:a16="http://schemas.microsoft.com/office/drawing/2014/main" id="{173AD29E-7116-3349-A647-F451C00FE53D}"/>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9" name="Google Shape;27039;p37">
            <a:hlinkClick r:id="rId7" action="ppaction://hlinksldjump"/>
            <a:extLst>
              <a:ext uri="{FF2B5EF4-FFF2-40B4-BE49-F238E27FC236}">
                <a16:creationId xmlns:a16="http://schemas.microsoft.com/office/drawing/2014/main" id="{B2164F14-AC59-B342-A866-EE90F91BBE68}"/>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0" name="Google Shape;27040;p37">
            <a:hlinkClick r:id="rId8" action="ppaction://hlinksldjump"/>
            <a:extLst>
              <a:ext uri="{FF2B5EF4-FFF2-40B4-BE49-F238E27FC236}">
                <a16:creationId xmlns:a16="http://schemas.microsoft.com/office/drawing/2014/main" id="{A440AB9A-17E9-064F-8E27-AA487256463E}"/>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1" name="Google Shape;27042;p37">
            <a:hlinkClick r:id="rId9" action="ppaction://hlinksldjump"/>
            <a:extLst>
              <a:ext uri="{FF2B5EF4-FFF2-40B4-BE49-F238E27FC236}">
                <a16:creationId xmlns:a16="http://schemas.microsoft.com/office/drawing/2014/main" id="{BCC9264D-7C6F-5543-9555-33A94EDF5E74}"/>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2" name="Google Shape;27043;p37">
            <a:hlinkClick r:id="rId10" action="ppaction://hlinksldjump"/>
            <a:extLst>
              <a:ext uri="{FF2B5EF4-FFF2-40B4-BE49-F238E27FC236}">
                <a16:creationId xmlns:a16="http://schemas.microsoft.com/office/drawing/2014/main" id="{A106BA83-2466-F44E-B2AB-9E55CDF9A7B7}"/>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3" name="Google Shape;27039;p37">
            <a:hlinkClick r:id="rId11" action="ppaction://hlinksldjump"/>
            <a:extLst>
              <a:ext uri="{FF2B5EF4-FFF2-40B4-BE49-F238E27FC236}">
                <a16:creationId xmlns:a16="http://schemas.microsoft.com/office/drawing/2014/main" id="{F698D518-FF95-7046-9587-C9C7D31FA0C2}"/>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4" name="Google Shape;27041;p37">
            <a:hlinkClick r:id="rId12" action="ppaction://hlinksldjump"/>
            <a:extLst>
              <a:ext uri="{FF2B5EF4-FFF2-40B4-BE49-F238E27FC236}">
                <a16:creationId xmlns:a16="http://schemas.microsoft.com/office/drawing/2014/main" id="{319571F6-1792-5449-B315-3F1E12BA1D6F}"/>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97"/>
        <p:cNvGrpSpPr/>
        <p:nvPr/>
      </p:nvGrpSpPr>
      <p:grpSpPr>
        <a:xfrm>
          <a:off x="0" y="0"/>
          <a:ext cx="0" cy="0"/>
          <a:chOff x="0" y="0"/>
          <a:chExt cx="0" cy="0"/>
        </a:xfrm>
      </p:grpSpPr>
      <p:sp>
        <p:nvSpPr>
          <p:cNvPr id="27202" name="Google Shape;27202;p44"/>
          <p:cNvSpPr/>
          <p:nvPr/>
        </p:nvSpPr>
        <p:spPr>
          <a:xfrm>
            <a:off x="4309643" y="1402787"/>
            <a:ext cx="3722326" cy="4197429"/>
          </a:xfrm>
          <a:prstGeom prst="roundRect">
            <a:avLst>
              <a:gd name="adj" fmla="val 16667"/>
            </a:avLst>
          </a:prstGeom>
          <a:solidFill>
            <a:srgbClr val="FDE9EC"/>
          </a:solidFill>
          <a:ln w="9525" cap="flat" cmpd="sng">
            <a:solidFill>
              <a:srgbClr val="000000"/>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27204" name="Google Shape;27204;p44"/>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27205" name="Google Shape;27205;p44"/>
          <p:cNvSpPr txBox="1">
            <a:spLocks noGrp="1"/>
          </p:cNvSpPr>
          <p:nvPr>
            <p:ph type="body" idx="2"/>
          </p:nvPr>
        </p:nvSpPr>
        <p:spPr>
          <a:xfrm>
            <a:off x="394864" y="575734"/>
            <a:ext cx="113448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sz="1800" dirty="0"/>
              <a:t>The three datasets made available for this task</a:t>
            </a:r>
          </a:p>
        </p:txBody>
      </p:sp>
      <p:sp>
        <p:nvSpPr>
          <p:cNvPr id="27207" name="Google Shape;27207;p44"/>
          <p:cNvSpPr txBox="1">
            <a:spLocks noGrp="1"/>
          </p:cNvSpPr>
          <p:nvPr>
            <p:ph type="body" idx="4"/>
          </p:nvPr>
        </p:nvSpPr>
        <p:spPr>
          <a:xfrm>
            <a:off x="387350" y="5836856"/>
            <a:ext cx="11417400" cy="28042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7F7F7F"/>
              </a:buClr>
              <a:buSzPts val="900"/>
              <a:buNone/>
            </a:pPr>
            <a:endParaRPr lang="en-GB" sz="900" dirty="0"/>
          </a:p>
        </p:txBody>
      </p:sp>
      <p:sp>
        <p:nvSpPr>
          <p:cNvPr id="27208" name="Google Shape;27208;p44"/>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spcBef>
                <a:spcPts val="0"/>
              </a:spcBef>
              <a:buSzPts val="2800"/>
            </a:pPr>
            <a:r>
              <a:rPr lang="en-GB" sz="2800" dirty="0"/>
              <a:t>Data at the Disposal of this Task</a:t>
            </a:r>
          </a:p>
        </p:txBody>
      </p:sp>
      <p:sp>
        <p:nvSpPr>
          <p:cNvPr id="91" name="Google Shape;27210;p44">
            <a:extLst>
              <a:ext uri="{FF2B5EF4-FFF2-40B4-BE49-F238E27FC236}">
                <a16:creationId xmlns:a16="http://schemas.microsoft.com/office/drawing/2014/main" id="{7558DB24-D957-C44F-B1A0-706BE8E29C53}"/>
              </a:ext>
            </a:extLst>
          </p:cNvPr>
          <p:cNvSpPr txBox="1"/>
          <p:nvPr/>
        </p:nvSpPr>
        <p:spPr>
          <a:xfrm>
            <a:off x="4383770" y="1551263"/>
            <a:ext cx="35767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000" b="1" dirty="0">
                <a:latin typeface="Arial"/>
                <a:ea typeface="Arial"/>
                <a:cs typeface="Arial"/>
                <a:sym typeface="Arial"/>
              </a:rPr>
              <a:t>Tracking Data</a:t>
            </a:r>
            <a:endParaRPr sz="2000" dirty="0"/>
          </a:p>
        </p:txBody>
      </p:sp>
      <p:sp>
        <p:nvSpPr>
          <p:cNvPr id="102" name="Google Shape;28613;p108">
            <a:extLst>
              <a:ext uri="{FF2B5EF4-FFF2-40B4-BE49-F238E27FC236}">
                <a16:creationId xmlns:a16="http://schemas.microsoft.com/office/drawing/2014/main" id="{36183AF1-996D-514C-8132-81DA6DCC9743}"/>
              </a:ext>
            </a:extLst>
          </p:cNvPr>
          <p:cNvSpPr/>
          <p:nvPr/>
        </p:nvSpPr>
        <p:spPr>
          <a:xfrm>
            <a:off x="4180731" y="1335230"/>
            <a:ext cx="506985" cy="576376"/>
          </a:xfrm>
          <a:prstGeom prst="ellipse">
            <a:avLst/>
          </a:prstGeom>
          <a:solidFill>
            <a:srgbClr val="FBEE24"/>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2000" b="1" dirty="0"/>
              <a:t>2</a:t>
            </a:r>
            <a:endParaRPr sz="2000" b="1" dirty="0"/>
          </a:p>
        </p:txBody>
      </p:sp>
      <p:sp>
        <p:nvSpPr>
          <p:cNvPr id="109" name="Google Shape;26983;p34">
            <a:extLst>
              <a:ext uri="{FF2B5EF4-FFF2-40B4-BE49-F238E27FC236}">
                <a16:creationId xmlns:a16="http://schemas.microsoft.com/office/drawing/2014/main" id="{48CAB894-2CCD-C64D-A5F5-001A56327933}"/>
              </a:ext>
            </a:extLst>
          </p:cNvPr>
          <p:cNvSpPr txBox="1"/>
          <p:nvPr/>
        </p:nvSpPr>
        <p:spPr>
          <a:xfrm>
            <a:off x="4383769" y="3080303"/>
            <a:ext cx="3576699" cy="2400617"/>
          </a:xfrm>
          <a:prstGeom prst="rect">
            <a:avLst/>
          </a:prstGeom>
          <a:noFill/>
          <a:ln>
            <a:noFill/>
          </a:ln>
        </p:spPr>
        <p:txBody>
          <a:bodyPr spcFirstLastPara="1" wrap="square" lIns="91425" tIns="45700" rIns="91425" bIns="45700" anchor="t" anchorCtr="0">
            <a:spAutoFit/>
          </a:bodyPr>
          <a:lstStyle/>
          <a:p>
            <a:pPr lvl="0" algn="ctr"/>
            <a:r>
              <a:rPr lang="en-GB" sz="1500" dirty="0">
                <a:solidFill>
                  <a:srgbClr val="0D0D0D"/>
                </a:solidFill>
              </a:rPr>
              <a:t>Player &amp; ball positions</a:t>
            </a:r>
            <a:endParaRPr lang="en-GB" sz="1500" dirty="0"/>
          </a:p>
          <a:p>
            <a:pPr lvl="0" algn="ctr"/>
            <a:r>
              <a:rPr lang="en-GB" sz="1500" dirty="0">
                <a:solidFill>
                  <a:srgbClr val="0D0D0D"/>
                </a:solidFill>
              </a:rPr>
              <a:t>Samples at 25HZ</a:t>
            </a:r>
            <a:endParaRPr lang="en-GB" sz="1500" dirty="0"/>
          </a:p>
          <a:p>
            <a:pPr lvl="0" algn="ctr"/>
            <a:endParaRPr lang="en-GB" sz="1500" dirty="0">
              <a:solidFill>
                <a:srgbClr val="0D0D0D"/>
              </a:solidFill>
            </a:endParaRPr>
          </a:p>
          <a:p>
            <a:pPr lvl="0" algn="ctr"/>
            <a:r>
              <a:rPr lang="en-GB" sz="1500" dirty="0">
                <a:solidFill>
                  <a:srgbClr val="0D0D0D"/>
                </a:solidFill>
              </a:rPr>
              <a:t>Examples: X, Y coordinates of the 22 players, 3 referees and the ball at every time-step</a:t>
            </a:r>
            <a:endParaRPr lang="en-GB" sz="1500" dirty="0"/>
          </a:p>
          <a:p>
            <a:pPr lvl="0" algn="ctr"/>
            <a:endParaRPr lang="en-GB" sz="1500" dirty="0">
              <a:solidFill>
                <a:srgbClr val="0D0D0D"/>
              </a:solidFill>
            </a:endParaRPr>
          </a:p>
          <a:p>
            <a:pPr lvl="0" algn="ctr"/>
            <a:r>
              <a:rPr lang="en-GB" sz="1500" u="sng" dirty="0">
                <a:solidFill>
                  <a:srgbClr val="0D0D0D"/>
                </a:solidFill>
              </a:rPr>
              <a:t>O(10</a:t>
            </a:r>
            <a:r>
              <a:rPr lang="en-GB" sz="1500" u="sng" baseline="30000" dirty="0">
                <a:solidFill>
                  <a:srgbClr val="0D0D0D"/>
                </a:solidFill>
              </a:rPr>
              <a:t>6</a:t>
            </a:r>
            <a:r>
              <a:rPr lang="en-GB" sz="1500" u="sng" dirty="0">
                <a:solidFill>
                  <a:srgbClr val="0D0D0D"/>
                </a:solidFill>
              </a:rPr>
              <a:t>)</a:t>
            </a:r>
            <a:r>
              <a:rPr lang="en-GB" sz="1500" dirty="0">
                <a:solidFill>
                  <a:srgbClr val="0D0D0D"/>
                </a:solidFill>
              </a:rPr>
              <a:t> observations per match</a:t>
            </a:r>
          </a:p>
          <a:p>
            <a:pPr lvl="0" algn="ctr"/>
            <a:endParaRPr lang="en-GB" sz="1500" dirty="0">
              <a:solidFill>
                <a:srgbClr val="0D0D0D"/>
              </a:solidFill>
            </a:endParaRPr>
          </a:p>
          <a:p>
            <a:pPr lvl="0" algn="ctr"/>
            <a:r>
              <a:rPr lang="en-GB" sz="1500" dirty="0">
                <a:solidFill>
                  <a:srgbClr val="0D0D0D"/>
                </a:solidFill>
              </a:rPr>
              <a:t>Used for Part 1</a:t>
            </a:r>
            <a:endParaRPr lang="en-GB" sz="1500" dirty="0"/>
          </a:p>
        </p:txBody>
      </p:sp>
      <p:sp>
        <p:nvSpPr>
          <p:cNvPr id="40" name="Google Shape;27202;p44">
            <a:extLst>
              <a:ext uri="{FF2B5EF4-FFF2-40B4-BE49-F238E27FC236}">
                <a16:creationId xmlns:a16="http://schemas.microsoft.com/office/drawing/2014/main" id="{6C0B9C92-6196-5848-A71E-872976BAB2CC}"/>
              </a:ext>
            </a:extLst>
          </p:cNvPr>
          <p:cNvSpPr/>
          <p:nvPr/>
        </p:nvSpPr>
        <p:spPr>
          <a:xfrm>
            <a:off x="387251" y="1402787"/>
            <a:ext cx="3722326" cy="4197429"/>
          </a:xfrm>
          <a:prstGeom prst="roundRect">
            <a:avLst>
              <a:gd name="adj" fmla="val 16667"/>
            </a:avLst>
          </a:prstGeom>
          <a:solidFill>
            <a:srgbClr val="FDE9EC"/>
          </a:solidFill>
          <a:ln w="9525" cap="flat" cmpd="sng">
            <a:solidFill>
              <a:srgbClr val="000000"/>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a:solidFill>
                <a:srgbClr val="7F7F7F"/>
              </a:solidFill>
              <a:latin typeface="Arial"/>
              <a:ea typeface="Arial"/>
              <a:cs typeface="Arial"/>
              <a:sym typeface="Arial"/>
            </a:endParaRPr>
          </a:p>
        </p:txBody>
      </p:sp>
      <p:sp>
        <p:nvSpPr>
          <p:cNvPr id="41" name="Google Shape;27210;p44">
            <a:extLst>
              <a:ext uri="{FF2B5EF4-FFF2-40B4-BE49-F238E27FC236}">
                <a16:creationId xmlns:a16="http://schemas.microsoft.com/office/drawing/2014/main" id="{2487289F-0F2D-F54C-982C-E9A609DC7E1A}"/>
              </a:ext>
            </a:extLst>
          </p:cNvPr>
          <p:cNvSpPr txBox="1"/>
          <p:nvPr/>
        </p:nvSpPr>
        <p:spPr>
          <a:xfrm>
            <a:off x="461378" y="1551263"/>
            <a:ext cx="35767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000" b="1" dirty="0">
                <a:latin typeface="Arial"/>
                <a:ea typeface="Arial"/>
                <a:cs typeface="Arial"/>
                <a:sym typeface="Arial"/>
              </a:rPr>
              <a:t>Event Data</a:t>
            </a:r>
            <a:endParaRPr sz="2000" dirty="0"/>
          </a:p>
        </p:txBody>
      </p:sp>
      <p:sp>
        <p:nvSpPr>
          <p:cNvPr id="43" name="Google Shape;26983;p34">
            <a:extLst>
              <a:ext uri="{FF2B5EF4-FFF2-40B4-BE49-F238E27FC236}">
                <a16:creationId xmlns:a16="http://schemas.microsoft.com/office/drawing/2014/main" id="{BB1C5E88-313E-804B-9E33-17E0E83B282C}"/>
              </a:ext>
            </a:extLst>
          </p:cNvPr>
          <p:cNvSpPr txBox="1"/>
          <p:nvPr/>
        </p:nvSpPr>
        <p:spPr>
          <a:xfrm>
            <a:off x="461377" y="3080303"/>
            <a:ext cx="3576699" cy="2400617"/>
          </a:xfrm>
          <a:prstGeom prst="rect">
            <a:avLst/>
          </a:prstGeom>
          <a:noFill/>
          <a:ln>
            <a:noFill/>
          </a:ln>
        </p:spPr>
        <p:txBody>
          <a:bodyPr spcFirstLastPara="1" wrap="square" lIns="91425" tIns="45700" rIns="91425" bIns="45700" anchor="t" anchorCtr="0">
            <a:spAutoFit/>
          </a:bodyPr>
          <a:lstStyle/>
          <a:p>
            <a:pPr lvl="0" algn="ctr"/>
            <a:r>
              <a:rPr lang="en-GB" sz="1500" dirty="0">
                <a:solidFill>
                  <a:srgbClr val="0D0D0D"/>
                </a:solidFill>
              </a:rPr>
              <a:t>Log of each on-ball event</a:t>
            </a:r>
            <a:endParaRPr lang="en-GB" sz="1500" dirty="0"/>
          </a:p>
          <a:p>
            <a:pPr lvl="0" algn="ctr"/>
            <a:r>
              <a:rPr lang="en-GB" sz="1500" dirty="0">
                <a:solidFill>
                  <a:srgbClr val="0D0D0D"/>
                </a:solidFill>
              </a:rPr>
              <a:t>(passes/tackles/shots)</a:t>
            </a:r>
            <a:endParaRPr lang="en-GB" sz="1500" dirty="0"/>
          </a:p>
          <a:p>
            <a:pPr lvl="0" algn="ctr"/>
            <a:endParaRPr lang="en-GB" sz="1500" dirty="0">
              <a:solidFill>
                <a:srgbClr val="0D0D0D"/>
              </a:solidFill>
            </a:endParaRPr>
          </a:p>
          <a:p>
            <a:pPr lvl="0" algn="ctr"/>
            <a:r>
              <a:rPr lang="en-GB" sz="1500" dirty="0">
                <a:solidFill>
                  <a:srgbClr val="0D0D0D"/>
                </a:solidFill>
              </a:rPr>
              <a:t>Examples: Event type, timestamp, spatial location, meta information of on-the-ball actions</a:t>
            </a:r>
            <a:endParaRPr lang="en-GB" sz="1500" dirty="0"/>
          </a:p>
          <a:p>
            <a:pPr lvl="0" algn="ctr"/>
            <a:endParaRPr lang="en-GB" sz="1500" dirty="0">
              <a:solidFill>
                <a:srgbClr val="0D0D0D"/>
              </a:solidFill>
            </a:endParaRPr>
          </a:p>
          <a:p>
            <a:pPr lvl="0" algn="ctr"/>
            <a:r>
              <a:rPr lang="en-GB" sz="1500" u="sng" dirty="0">
                <a:solidFill>
                  <a:srgbClr val="0D0D0D"/>
                </a:solidFill>
              </a:rPr>
              <a:t>O(10</a:t>
            </a:r>
            <a:r>
              <a:rPr lang="en-GB" sz="1500" u="sng" baseline="30000" dirty="0">
                <a:solidFill>
                  <a:srgbClr val="0D0D0D"/>
                </a:solidFill>
              </a:rPr>
              <a:t>3</a:t>
            </a:r>
            <a:r>
              <a:rPr lang="en-GB" sz="1500" u="sng" dirty="0">
                <a:solidFill>
                  <a:srgbClr val="0D0D0D"/>
                </a:solidFill>
              </a:rPr>
              <a:t>)</a:t>
            </a:r>
            <a:r>
              <a:rPr lang="en-GB" sz="1500" dirty="0">
                <a:solidFill>
                  <a:srgbClr val="0D0D0D"/>
                </a:solidFill>
              </a:rPr>
              <a:t> events per match</a:t>
            </a:r>
          </a:p>
          <a:p>
            <a:pPr lvl="0" algn="ctr"/>
            <a:endParaRPr lang="en-GB" sz="1500" dirty="0">
              <a:solidFill>
                <a:srgbClr val="0D0D0D"/>
              </a:solidFill>
              <a:latin typeface="Arial" panose="020B0604020202020204" pitchFamily="34" charset="0"/>
            </a:endParaRPr>
          </a:p>
          <a:p>
            <a:pPr lvl="0" algn="ctr"/>
            <a:r>
              <a:rPr lang="en-GB" sz="1500" dirty="0">
                <a:solidFill>
                  <a:srgbClr val="0D0D0D"/>
                </a:solidFill>
                <a:latin typeface="Arial" panose="020B0604020202020204" pitchFamily="34" charset="0"/>
              </a:rPr>
              <a:t>Used for Part 1</a:t>
            </a:r>
            <a:endParaRPr lang="en-US" sz="1500" dirty="0">
              <a:solidFill>
                <a:srgbClr val="0D0D0D"/>
              </a:solidFill>
              <a:latin typeface="Arial" panose="020B0604020202020204" pitchFamily="34" charset="0"/>
            </a:endParaRPr>
          </a:p>
        </p:txBody>
      </p:sp>
      <p:pic>
        <p:nvPicPr>
          <p:cNvPr id="4" name="Picture 3">
            <a:extLst>
              <a:ext uri="{FF2B5EF4-FFF2-40B4-BE49-F238E27FC236}">
                <a16:creationId xmlns:a16="http://schemas.microsoft.com/office/drawing/2014/main" id="{FE2A468C-990E-1146-969D-CDA453C0310F}"/>
              </a:ext>
            </a:extLst>
          </p:cNvPr>
          <p:cNvPicPr>
            <a:picLocks noChangeAspect="1"/>
          </p:cNvPicPr>
          <p:nvPr/>
        </p:nvPicPr>
        <p:blipFill>
          <a:blip r:embed="rId3"/>
          <a:stretch>
            <a:fillRect/>
          </a:stretch>
        </p:blipFill>
        <p:spPr>
          <a:xfrm>
            <a:off x="1471960" y="2072355"/>
            <a:ext cx="1558275" cy="755753"/>
          </a:xfrm>
          <a:prstGeom prst="rect">
            <a:avLst/>
          </a:prstGeom>
        </p:spPr>
      </p:pic>
      <p:pic>
        <p:nvPicPr>
          <p:cNvPr id="1028" name="Picture 4" descr="Second Spectrum - Sports Tech World Series">
            <a:extLst>
              <a:ext uri="{FF2B5EF4-FFF2-40B4-BE49-F238E27FC236}">
                <a16:creationId xmlns:a16="http://schemas.microsoft.com/office/drawing/2014/main" id="{03F36754-4283-9740-BFFC-51CFA9B6A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985" y="2198166"/>
            <a:ext cx="3141641" cy="49219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26913;p30">
            <a:hlinkClick r:id="rId5" action="ppaction://hlinksldjump"/>
            <a:extLst>
              <a:ext uri="{FF2B5EF4-FFF2-40B4-BE49-F238E27FC236}">
                <a16:creationId xmlns:a16="http://schemas.microsoft.com/office/drawing/2014/main" id="{5DEDBFBF-6D1D-C746-A992-1B833199413A}"/>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7" name="Google Shape;27038;p37">
            <a:hlinkClick r:id="rId6" action="ppaction://hlinksldjump"/>
            <a:extLst>
              <a:ext uri="{FF2B5EF4-FFF2-40B4-BE49-F238E27FC236}">
                <a16:creationId xmlns:a16="http://schemas.microsoft.com/office/drawing/2014/main" id="{7F8FBE21-4EF0-194F-9AC3-4EEC552AD3E7}"/>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8" name="Google Shape;27039;p37">
            <a:hlinkClick r:id="rId7" action="ppaction://hlinksldjump"/>
            <a:extLst>
              <a:ext uri="{FF2B5EF4-FFF2-40B4-BE49-F238E27FC236}">
                <a16:creationId xmlns:a16="http://schemas.microsoft.com/office/drawing/2014/main" id="{5E3A2348-4323-4A44-9681-2AE6B9DA4F63}"/>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9" name="Google Shape;27040;p37">
            <a:hlinkClick r:id="rId8" action="ppaction://hlinksldjump"/>
            <a:extLst>
              <a:ext uri="{FF2B5EF4-FFF2-40B4-BE49-F238E27FC236}">
                <a16:creationId xmlns:a16="http://schemas.microsoft.com/office/drawing/2014/main" id="{B703B74B-4BAB-D645-A680-9B757DE0A928}"/>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20" name="Google Shape;27042;p37">
            <a:hlinkClick r:id="rId9" action="ppaction://hlinksldjump"/>
            <a:extLst>
              <a:ext uri="{FF2B5EF4-FFF2-40B4-BE49-F238E27FC236}">
                <a16:creationId xmlns:a16="http://schemas.microsoft.com/office/drawing/2014/main" id="{2A129B73-03F5-6541-B4B6-832F356D9068}"/>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21" name="Google Shape;27043;p37">
            <a:hlinkClick r:id="rId10" action="ppaction://hlinksldjump"/>
            <a:extLst>
              <a:ext uri="{FF2B5EF4-FFF2-40B4-BE49-F238E27FC236}">
                <a16:creationId xmlns:a16="http://schemas.microsoft.com/office/drawing/2014/main" id="{7C40638D-2250-4340-A783-5ECAD0C8DB16}"/>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22" name="Google Shape;27039;p37">
            <a:hlinkClick r:id="rId11" action="ppaction://hlinksldjump"/>
            <a:extLst>
              <a:ext uri="{FF2B5EF4-FFF2-40B4-BE49-F238E27FC236}">
                <a16:creationId xmlns:a16="http://schemas.microsoft.com/office/drawing/2014/main" id="{38843D43-079E-B844-A6B7-5032023449A5}"/>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23" name="Google Shape;27041;p37">
            <a:hlinkClick r:id="rId12" action="ppaction://hlinksldjump"/>
            <a:extLst>
              <a:ext uri="{FF2B5EF4-FFF2-40B4-BE49-F238E27FC236}">
                <a16:creationId xmlns:a16="http://schemas.microsoft.com/office/drawing/2014/main" id="{41908B87-8416-2240-9A2C-B87915F2F624}"/>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
        <p:nvSpPr>
          <p:cNvPr id="24" name="Google Shape;27202;p44">
            <a:extLst>
              <a:ext uri="{FF2B5EF4-FFF2-40B4-BE49-F238E27FC236}">
                <a16:creationId xmlns:a16="http://schemas.microsoft.com/office/drawing/2014/main" id="{E58EABBC-6864-2741-9D9E-11119A90AAEC}"/>
              </a:ext>
            </a:extLst>
          </p:cNvPr>
          <p:cNvSpPr/>
          <p:nvPr/>
        </p:nvSpPr>
        <p:spPr>
          <a:xfrm>
            <a:off x="8211335" y="1432931"/>
            <a:ext cx="3722326" cy="4197429"/>
          </a:xfrm>
          <a:prstGeom prst="roundRect">
            <a:avLst>
              <a:gd name="adj" fmla="val 16667"/>
            </a:avLst>
          </a:prstGeom>
          <a:solidFill>
            <a:srgbClr val="FDE9EC"/>
          </a:solidFill>
          <a:ln w="9525" cap="flat" cmpd="sng">
            <a:solidFill>
              <a:srgbClr val="000000"/>
            </a:solid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800" dirty="0">
              <a:solidFill>
                <a:srgbClr val="7F7F7F"/>
              </a:solidFill>
              <a:latin typeface="Arial"/>
              <a:ea typeface="Arial"/>
              <a:cs typeface="Arial"/>
              <a:sym typeface="Arial"/>
            </a:endParaRPr>
          </a:p>
        </p:txBody>
      </p:sp>
      <p:sp>
        <p:nvSpPr>
          <p:cNvPr id="25" name="Google Shape;27210;p44">
            <a:extLst>
              <a:ext uri="{FF2B5EF4-FFF2-40B4-BE49-F238E27FC236}">
                <a16:creationId xmlns:a16="http://schemas.microsoft.com/office/drawing/2014/main" id="{7B48E4BF-E53E-8849-82D6-75AC7BCCB5AB}"/>
              </a:ext>
            </a:extLst>
          </p:cNvPr>
          <p:cNvSpPr txBox="1"/>
          <p:nvPr/>
        </p:nvSpPr>
        <p:spPr>
          <a:xfrm>
            <a:off x="8285462" y="1581407"/>
            <a:ext cx="35767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000" b="1" dirty="0">
                <a:latin typeface="Arial"/>
                <a:ea typeface="Arial"/>
                <a:cs typeface="Arial"/>
                <a:sym typeface="Arial"/>
              </a:rPr>
              <a:t>Physical Data</a:t>
            </a:r>
            <a:endParaRPr sz="2000" dirty="0"/>
          </a:p>
        </p:txBody>
      </p:sp>
      <p:sp>
        <p:nvSpPr>
          <p:cNvPr id="27" name="Google Shape;26983;p34">
            <a:extLst>
              <a:ext uri="{FF2B5EF4-FFF2-40B4-BE49-F238E27FC236}">
                <a16:creationId xmlns:a16="http://schemas.microsoft.com/office/drawing/2014/main" id="{DE3B37EC-0B04-6341-8709-0F8E9B83821D}"/>
              </a:ext>
            </a:extLst>
          </p:cNvPr>
          <p:cNvSpPr txBox="1"/>
          <p:nvPr/>
        </p:nvSpPr>
        <p:spPr>
          <a:xfrm>
            <a:off x="8285461" y="3080303"/>
            <a:ext cx="3576699" cy="2400617"/>
          </a:xfrm>
          <a:prstGeom prst="rect">
            <a:avLst/>
          </a:prstGeom>
          <a:noFill/>
          <a:ln>
            <a:noFill/>
          </a:ln>
        </p:spPr>
        <p:txBody>
          <a:bodyPr spcFirstLastPara="1" wrap="square" lIns="91425" tIns="45700" rIns="91425" bIns="45700" anchor="t" anchorCtr="0">
            <a:spAutoFit/>
          </a:bodyPr>
          <a:lstStyle/>
          <a:p>
            <a:pPr algn="ctr"/>
            <a:r>
              <a:rPr lang="en-GB" sz="1500" dirty="0"/>
              <a:t>An anonymous seasons physical data from a historical season</a:t>
            </a:r>
          </a:p>
          <a:p>
            <a:pPr algn="ctr"/>
            <a:endParaRPr lang="en-GB" sz="1500" dirty="0"/>
          </a:p>
          <a:p>
            <a:pPr algn="ctr"/>
            <a:r>
              <a:rPr lang="en-GB" sz="1500" dirty="0"/>
              <a:t>Aggregated values for distance and speed, per player, per match</a:t>
            </a:r>
          </a:p>
          <a:p>
            <a:pPr algn="ctr"/>
            <a:endParaRPr lang="en-GB" sz="1500" dirty="0"/>
          </a:p>
          <a:p>
            <a:pPr algn="ctr"/>
            <a:r>
              <a:rPr lang="en-GB" sz="1500" dirty="0"/>
              <a:t>Dataset focusses on Team A only</a:t>
            </a:r>
          </a:p>
          <a:p>
            <a:pPr algn="ctr"/>
            <a:endParaRPr lang="en-GB" sz="1500" dirty="0"/>
          </a:p>
          <a:p>
            <a:pPr algn="ctr"/>
            <a:r>
              <a:rPr lang="en-GB" sz="1500" dirty="0"/>
              <a:t>Used for Part 2</a:t>
            </a:r>
          </a:p>
          <a:p>
            <a:pPr algn="ctr"/>
            <a:endParaRPr lang="en-GB" sz="1500" dirty="0"/>
          </a:p>
        </p:txBody>
      </p:sp>
      <p:sp>
        <p:nvSpPr>
          <p:cNvPr id="29" name="Google Shape;28613;p108">
            <a:extLst>
              <a:ext uri="{FF2B5EF4-FFF2-40B4-BE49-F238E27FC236}">
                <a16:creationId xmlns:a16="http://schemas.microsoft.com/office/drawing/2014/main" id="{C4F03304-A800-D54E-A851-A7C57F9735DE}"/>
              </a:ext>
            </a:extLst>
          </p:cNvPr>
          <p:cNvSpPr/>
          <p:nvPr/>
        </p:nvSpPr>
        <p:spPr>
          <a:xfrm>
            <a:off x="279039" y="1371401"/>
            <a:ext cx="506985" cy="576376"/>
          </a:xfrm>
          <a:prstGeom prst="ellipse">
            <a:avLst/>
          </a:prstGeom>
          <a:solidFill>
            <a:srgbClr val="FBEE24"/>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2000" b="1" dirty="0"/>
              <a:t>1</a:t>
            </a:r>
            <a:endParaRPr sz="2000" b="1" dirty="0"/>
          </a:p>
        </p:txBody>
      </p:sp>
      <p:sp>
        <p:nvSpPr>
          <p:cNvPr id="30" name="Google Shape;28613;p108">
            <a:extLst>
              <a:ext uri="{FF2B5EF4-FFF2-40B4-BE49-F238E27FC236}">
                <a16:creationId xmlns:a16="http://schemas.microsoft.com/office/drawing/2014/main" id="{BC28E9CE-04F8-1143-8714-E9E639EA4E03}"/>
              </a:ext>
            </a:extLst>
          </p:cNvPr>
          <p:cNvSpPr/>
          <p:nvPr/>
        </p:nvSpPr>
        <p:spPr>
          <a:xfrm>
            <a:off x="8144040" y="1372786"/>
            <a:ext cx="506985" cy="576376"/>
          </a:xfrm>
          <a:prstGeom prst="ellipse">
            <a:avLst/>
          </a:prstGeom>
          <a:solidFill>
            <a:srgbClr val="FBEE24"/>
          </a:solidFill>
          <a:ln w="9525" cap="flat" cmpd="sng">
            <a:noFill/>
            <a:prstDash val="solid"/>
            <a:round/>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GB" sz="2000" b="1" dirty="0"/>
              <a:t>3</a:t>
            </a:r>
            <a:endParaRPr sz="2000" b="1" dirty="0"/>
          </a:p>
        </p:txBody>
      </p:sp>
      <p:pic>
        <p:nvPicPr>
          <p:cNvPr id="3" name="Picture 2">
            <a:extLst>
              <a:ext uri="{FF2B5EF4-FFF2-40B4-BE49-F238E27FC236}">
                <a16:creationId xmlns:a16="http://schemas.microsoft.com/office/drawing/2014/main" id="{0C7DDCF9-0C53-9343-A23E-C0EF9F2D1D3B}"/>
              </a:ext>
            </a:extLst>
          </p:cNvPr>
          <p:cNvPicPr>
            <a:picLocks noChangeAspect="1"/>
          </p:cNvPicPr>
          <p:nvPr/>
        </p:nvPicPr>
        <p:blipFill rotWithShape="1">
          <a:blip r:embed="rId13"/>
          <a:srcRect t="20719" b="26736"/>
          <a:stretch/>
        </p:blipFill>
        <p:spPr>
          <a:xfrm>
            <a:off x="9089640" y="1977775"/>
            <a:ext cx="1974600" cy="1037549"/>
          </a:xfrm>
          <a:prstGeom prst="rect">
            <a:avLst/>
          </a:prstGeom>
        </p:spPr>
      </p:pic>
      <p:sp>
        <p:nvSpPr>
          <p:cNvPr id="5" name="Rectangle 4">
            <a:extLst>
              <a:ext uri="{FF2B5EF4-FFF2-40B4-BE49-F238E27FC236}">
                <a16:creationId xmlns:a16="http://schemas.microsoft.com/office/drawing/2014/main" id="{D5286AD9-7BF3-514B-91F5-A2140EA5417A}"/>
              </a:ext>
            </a:extLst>
          </p:cNvPr>
          <p:cNvSpPr/>
          <p:nvPr/>
        </p:nvSpPr>
        <p:spPr>
          <a:xfrm>
            <a:off x="9693276" y="2567773"/>
            <a:ext cx="638174" cy="155637"/>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36DE2E4-66EF-7B40-A7AC-EC8906CC5D76}"/>
              </a:ext>
            </a:extLst>
          </p:cNvPr>
          <p:cNvSpPr/>
          <p:nvPr/>
        </p:nvSpPr>
        <p:spPr>
          <a:xfrm>
            <a:off x="9896476" y="2172590"/>
            <a:ext cx="235777" cy="57501"/>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9177CAE7-96BF-7B41-8C9D-A7E17382BB69}"/>
              </a:ext>
            </a:extLst>
          </p:cNvPr>
          <p:cNvSpPr/>
          <p:nvPr/>
        </p:nvSpPr>
        <p:spPr>
          <a:xfrm>
            <a:off x="9540876" y="2887629"/>
            <a:ext cx="946149" cy="69246"/>
          </a:xfrm>
          <a:prstGeom prst="rect">
            <a:avLst/>
          </a:prstGeom>
          <a:solidFill>
            <a:srgbClr val="060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l="-7000" r="-7000"/>
          </a:stretch>
        </a:blipFill>
        <a:effectLst/>
      </p:bgPr>
    </p:bg>
    <p:spTree>
      <p:nvGrpSpPr>
        <p:cNvPr id="1" name="Shape 28707"/>
        <p:cNvGrpSpPr/>
        <p:nvPr/>
      </p:nvGrpSpPr>
      <p:grpSpPr>
        <a:xfrm>
          <a:off x="0" y="0"/>
          <a:ext cx="0" cy="0"/>
          <a:chOff x="0" y="0"/>
          <a:chExt cx="0" cy="0"/>
        </a:xfrm>
      </p:grpSpPr>
      <p:sp>
        <p:nvSpPr>
          <p:cNvPr id="4" name="Google Shape;28708;p117">
            <a:extLst>
              <a:ext uri="{FF2B5EF4-FFF2-40B4-BE49-F238E27FC236}">
                <a16:creationId xmlns:a16="http://schemas.microsoft.com/office/drawing/2014/main" id="{5395DA36-864E-834C-8855-9AAFC8C1EB14}"/>
              </a:ext>
            </a:extLst>
          </p:cNvPr>
          <p:cNvSpPr txBox="1"/>
          <p:nvPr/>
        </p:nvSpPr>
        <p:spPr>
          <a:xfrm>
            <a:off x="0" y="0"/>
            <a:ext cx="12192000" cy="6858000"/>
          </a:xfrm>
          <a:prstGeom prst="rect">
            <a:avLst/>
          </a:prstGeom>
          <a:solidFill>
            <a:srgbClr val="FAEF22">
              <a:alpha val="502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9" name="Google Shape;28709;p117"/>
          <p:cNvSpPr txBox="1">
            <a:spLocks noGrp="1"/>
          </p:cNvSpPr>
          <p:nvPr>
            <p:ph type="title"/>
          </p:nvPr>
        </p:nvSpPr>
        <p:spPr>
          <a:xfrm>
            <a:off x="2313093" y="3058284"/>
            <a:ext cx="7575900" cy="1004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6000"/>
              <a:buFont typeface="Helvetica Neue"/>
              <a:buNone/>
            </a:pPr>
            <a:r>
              <a:rPr lang="en-GB" sz="6000" dirty="0">
                <a:solidFill>
                  <a:srgbClr val="000000"/>
                </a:solidFill>
                <a:latin typeface="Helvetica Neue"/>
                <a:ea typeface="Helvetica Neue"/>
                <a:cs typeface="Helvetica Neue"/>
                <a:sym typeface="Helvetica Neue"/>
              </a:rPr>
              <a:t>Thank You!</a:t>
            </a:r>
            <a:endParaRPr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96"/>
        <p:cNvGrpSpPr/>
        <p:nvPr/>
      </p:nvGrpSpPr>
      <p:grpSpPr>
        <a:xfrm>
          <a:off x="0" y="0"/>
          <a:ext cx="0" cy="0"/>
          <a:chOff x="0" y="0"/>
          <a:chExt cx="0" cy="0"/>
        </a:xfrm>
      </p:grpSpPr>
      <p:sp>
        <p:nvSpPr>
          <p:cNvPr id="26997" name="Google Shape;26997;p35"/>
          <p:cNvSpPr txBox="1">
            <a:spLocks noGrp="1"/>
          </p:cNvSpPr>
          <p:nvPr>
            <p:ph type="body" idx="1"/>
          </p:nvPr>
        </p:nvSpPr>
        <p:spPr>
          <a:xfrm>
            <a:off x="384471" y="1462595"/>
            <a:ext cx="7845129" cy="4588800"/>
          </a:xfrm>
          <a:prstGeom prst="rect">
            <a:avLst/>
          </a:prstGeom>
          <a:noFill/>
          <a:ln>
            <a:noFill/>
          </a:ln>
        </p:spPr>
        <p:txBody>
          <a:bodyPr spcFirstLastPara="1" wrap="square" lIns="0" tIns="0" rIns="0" bIns="0" anchor="t" anchorCtr="0">
            <a:noAutofit/>
          </a:bodyPr>
          <a:lstStyle/>
          <a:p>
            <a:pPr marL="285750" indent="-285750">
              <a:buClr>
                <a:srgbClr val="262626"/>
              </a:buClr>
              <a:buSzPts val="1530"/>
            </a:pPr>
            <a:r>
              <a:rPr lang="en-GB" sz="1690" dirty="0">
                <a:solidFill>
                  <a:srgbClr val="000000"/>
                </a:solidFill>
              </a:rPr>
              <a:t>The data preparation (back-end) has been conducted using </a:t>
            </a:r>
            <a:r>
              <a:rPr lang="en-GB" sz="1690" u="sng" dirty="0">
                <a:solidFill>
                  <a:srgbClr val="1B458F"/>
                </a:solidFill>
                <a:hlinkClick r:id="rId3">
                  <a:extLst>
                    <a:ext uri="{A12FA001-AC4F-418D-AE19-62706E023703}">
                      <ahyp:hlinkClr xmlns:ahyp="http://schemas.microsoft.com/office/drawing/2018/hyperlinkcolor" val="tx"/>
                    </a:ext>
                  </a:extLst>
                </a:hlinkClick>
              </a:rPr>
              <a:t>Python</a:t>
            </a:r>
            <a:r>
              <a:rPr lang="en-GB" sz="1690" dirty="0">
                <a:solidFill>
                  <a:srgbClr val="000000"/>
                </a:solidFill>
              </a:rPr>
              <a:t> in a </a:t>
            </a:r>
            <a:r>
              <a:rPr lang="en-GB" sz="1690" u="sng" dirty="0">
                <a:solidFill>
                  <a:srgbClr val="1B458F"/>
                </a:solidFill>
                <a:hlinkClick r:id="rId4">
                  <a:extLst>
                    <a:ext uri="{A12FA001-AC4F-418D-AE19-62706E023703}">
                      <ahyp:hlinkClr xmlns:ahyp="http://schemas.microsoft.com/office/drawing/2018/hyperlinkcolor" val="tx"/>
                    </a:ext>
                  </a:extLst>
                </a:hlinkClick>
              </a:rPr>
              <a:t>Jupyter</a:t>
            </a:r>
            <a:r>
              <a:rPr lang="en-GB" sz="1690" dirty="0">
                <a:solidFill>
                  <a:srgbClr val="000000"/>
                </a:solidFill>
              </a:rPr>
              <a:t> notebooks environment</a:t>
            </a:r>
          </a:p>
          <a:p>
            <a:pPr marL="382905" indent="-285750">
              <a:buSzPts val="1530"/>
            </a:pPr>
            <a:endParaRPr sz="1690" dirty="0">
              <a:solidFill>
                <a:srgbClr val="000000"/>
              </a:solidFill>
            </a:endParaRPr>
          </a:p>
          <a:p>
            <a:pPr marL="285750" indent="-285750">
              <a:buClr>
                <a:srgbClr val="0D0D0D"/>
              </a:buClr>
              <a:buSzPts val="1530"/>
            </a:pPr>
            <a:r>
              <a:rPr lang="en-GB" sz="1690" u="sng" dirty="0">
                <a:solidFill>
                  <a:srgbClr val="1B458F"/>
                </a:solidFill>
                <a:hlinkClick r:id="rId5">
                  <a:extLst>
                    <a:ext uri="{A12FA001-AC4F-418D-AE19-62706E023703}">
                      <ahyp:hlinkClr xmlns:ahyp="http://schemas.microsoft.com/office/drawing/2018/hyperlinkcolor" val="tx"/>
                    </a:ext>
                  </a:extLst>
                </a:hlinkClick>
              </a:rPr>
              <a:t>Anaconda</a:t>
            </a:r>
            <a:r>
              <a:rPr lang="en-GB" sz="1690" dirty="0">
                <a:solidFill>
                  <a:srgbClr val="1B458F"/>
                </a:solidFill>
              </a:rPr>
              <a:t> </a:t>
            </a:r>
            <a:r>
              <a:rPr lang="en-GB" sz="1690" dirty="0">
                <a:solidFill>
                  <a:srgbClr val="000000"/>
                </a:solidFill>
              </a:rPr>
              <a:t>is open-source package of data science and machine learning tools, including Python and all the major libraries.</a:t>
            </a:r>
          </a:p>
          <a:p>
            <a:pPr marL="285750" indent="-285750">
              <a:buClr>
                <a:srgbClr val="0D0D0D"/>
              </a:buClr>
              <a:buSzPts val="1530"/>
            </a:pPr>
            <a:endParaRPr lang="en-GB" sz="1690" dirty="0">
              <a:solidFill>
                <a:srgbClr val="000000"/>
              </a:solidFill>
            </a:endParaRPr>
          </a:p>
          <a:p>
            <a:pPr marL="285750" indent="-285750">
              <a:buClr>
                <a:srgbClr val="0D0D0D"/>
              </a:buClr>
              <a:buSzPts val="1530"/>
            </a:pPr>
            <a:r>
              <a:rPr lang="en-GB" sz="1690" dirty="0">
                <a:solidFill>
                  <a:srgbClr val="000000"/>
                </a:solidFill>
              </a:rPr>
              <a:t>Python’s strength as a language come from the number of create packages and libraries available such as data munging and processing libraries like </a:t>
            </a:r>
            <a:r>
              <a:rPr lang="en-GB" sz="1690" dirty="0">
                <a:solidFill>
                  <a:srgbClr val="1B458F"/>
                </a:solidFill>
                <a:hlinkClick r:id="rId6">
                  <a:extLst>
                    <a:ext uri="{A12FA001-AC4F-418D-AE19-62706E023703}">
                      <ahyp:hlinkClr xmlns:ahyp="http://schemas.microsoft.com/office/drawing/2018/hyperlinkcolor" val="tx"/>
                    </a:ext>
                  </a:extLst>
                </a:hlinkClick>
              </a:rPr>
              <a:t>pandas</a:t>
            </a:r>
            <a:r>
              <a:rPr lang="en-GB" sz="1690" dirty="0">
                <a:solidFill>
                  <a:srgbClr val="000000"/>
                </a:solidFill>
              </a:rPr>
              <a:t>, visualisation libraries such as </a:t>
            </a:r>
            <a:r>
              <a:rPr lang="en-GB" sz="1690" dirty="0">
                <a:solidFill>
                  <a:srgbClr val="1B458F"/>
                </a:solidFill>
                <a:hlinkClick r:id="rId7">
                  <a:extLst>
                    <a:ext uri="{A12FA001-AC4F-418D-AE19-62706E023703}">
                      <ahyp:hlinkClr xmlns:ahyp="http://schemas.microsoft.com/office/drawing/2018/hyperlinkcolor" val="tx"/>
                    </a:ext>
                  </a:extLst>
                </a:hlinkClick>
              </a:rPr>
              <a:t>matplotlib</a:t>
            </a:r>
            <a:r>
              <a:rPr lang="en-GB" sz="1690" dirty="0">
                <a:solidFill>
                  <a:srgbClr val="000000"/>
                </a:solidFill>
              </a:rPr>
              <a:t>, machine learning libraries like </a:t>
            </a:r>
            <a:r>
              <a:rPr lang="en-GB" sz="1690" u="sng" dirty="0">
                <a:solidFill>
                  <a:srgbClr val="1B458F"/>
                </a:solidFill>
                <a:hlinkClick r:id="rId8">
                  <a:extLst>
                    <a:ext uri="{A12FA001-AC4F-418D-AE19-62706E023703}">
                      <ahyp:hlinkClr xmlns:ahyp="http://schemas.microsoft.com/office/drawing/2018/hyperlinkcolor" val="tx"/>
                    </a:ext>
                  </a:extLst>
                </a:hlinkClick>
              </a:rPr>
              <a:t>scikit-learn</a:t>
            </a:r>
            <a:r>
              <a:rPr lang="en-GB" sz="1690" dirty="0">
                <a:solidFill>
                  <a:srgbClr val="000000"/>
                </a:solidFill>
              </a:rPr>
              <a:t> and </a:t>
            </a:r>
            <a:r>
              <a:rPr lang="en-GB" sz="1690" u="sng" dirty="0">
                <a:solidFill>
                  <a:srgbClr val="1B458F"/>
                </a:solidFill>
                <a:hlinkClick r:id="rId9">
                  <a:extLst>
                    <a:ext uri="{A12FA001-AC4F-418D-AE19-62706E023703}">
                      <ahyp:hlinkClr xmlns:ahyp="http://schemas.microsoft.com/office/drawing/2018/hyperlinkcolor" val="tx"/>
                    </a:ext>
                  </a:extLst>
                </a:hlinkClick>
              </a:rPr>
              <a:t>XGBoost</a:t>
            </a:r>
            <a:r>
              <a:rPr lang="en-GB" sz="1690" dirty="0">
                <a:solidFill>
                  <a:srgbClr val="000000"/>
                </a:solidFill>
              </a:rPr>
              <a:t>, statistical analysis libraries such a </a:t>
            </a:r>
            <a:r>
              <a:rPr lang="en-GB" sz="1690" dirty="0">
                <a:solidFill>
                  <a:srgbClr val="1B458F"/>
                </a:solidFill>
                <a:hlinkClick r:id="rId10">
                  <a:extLst>
                    <a:ext uri="{A12FA001-AC4F-418D-AE19-62706E023703}">
                      <ahyp:hlinkClr xmlns:ahyp="http://schemas.microsoft.com/office/drawing/2018/hyperlinkcolor" val="tx"/>
                    </a:ext>
                  </a:extLst>
                </a:hlinkClick>
              </a:rPr>
              <a:t>statsmodels</a:t>
            </a:r>
            <a:r>
              <a:rPr lang="en-GB" sz="1690" dirty="0">
                <a:solidFill>
                  <a:srgbClr val="000000"/>
                </a:solidFill>
              </a:rPr>
              <a:t>, fuzzy data matching libraries such as </a:t>
            </a:r>
            <a:r>
              <a:rPr lang="en-GB" sz="1690" u="sng" dirty="0">
                <a:solidFill>
                  <a:srgbClr val="1B458F"/>
                </a:solidFill>
                <a:hlinkClick r:id="rId11">
                  <a:extLst>
                    <a:ext uri="{A12FA001-AC4F-418D-AE19-62706E023703}">
                      <ahyp:hlinkClr xmlns:ahyp="http://schemas.microsoft.com/office/drawing/2018/hyperlinkcolor" val="tx"/>
                    </a:ext>
                  </a:extLst>
                </a:hlinkClick>
              </a:rPr>
              <a:t>record-linkage</a:t>
            </a:r>
            <a:r>
              <a:rPr lang="en-GB" sz="1690" dirty="0">
                <a:solidFill>
                  <a:srgbClr val="000000"/>
                </a:solidFill>
              </a:rPr>
              <a:t>, </a:t>
            </a:r>
            <a:r>
              <a:rPr lang="en-GB" sz="1690" dirty="0" err="1">
                <a:solidFill>
                  <a:srgbClr val="000000"/>
                </a:solidFill>
              </a:rPr>
              <a:t>webscraping</a:t>
            </a:r>
            <a:r>
              <a:rPr lang="en-GB" sz="1690" dirty="0">
                <a:solidFill>
                  <a:srgbClr val="000000"/>
                </a:solidFill>
              </a:rPr>
              <a:t> packages such as </a:t>
            </a:r>
            <a:r>
              <a:rPr lang="en-GB" sz="1690" u="sng" dirty="0">
                <a:solidFill>
                  <a:srgbClr val="1B458F"/>
                </a:solidFill>
                <a:hlinkClick r:id="rId12">
                  <a:extLst>
                    <a:ext uri="{A12FA001-AC4F-418D-AE19-62706E023703}">
                      <ahyp:hlinkClr xmlns:ahyp="http://schemas.microsoft.com/office/drawing/2018/hyperlinkcolor" val="tx"/>
                    </a:ext>
                  </a:extLst>
                </a:hlinkClick>
              </a:rPr>
              <a:t>Beautifulsoup</a:t>
            </a:r>
            <a:r>
              <a:rPr lang="en-GB" sz="1690" dirty="0">
                <a:solidFill>
                  <a:srgbClr val="000000"/>
                </a:solidFill>
              </a:rPr>
              <a:t>, and custom football analytics community such as the </a:t>
            </a:r>
            <a:r>
              <a:rPr lang="en-GB" sz="1690" u="sng" dirty="0">
                <a:solidFill>
                  <a:srgbClr val="1B458F"/>
                </a:solidFill>
                <a:hlinkClick r:id="rId13">
                  <a:extLst>
                    <a:ext uri="{A12FA001-AC4F-418D-AE19-62706E023703}">
                      <ahyp:hlinkClr xmlns:ahyp="http://schemas.microsoft.com/office/drawing/2018/hyperlinkcolor" val="tx"/>
                    </a:ext>
                  </a:extLst>
                </a:hlinkClick>
              </a:rPr>
              <a:t>mplsoccer</a:t>
            </a:r>
            <a:r>
              <a:rPr lang="en-GB" sz="1690" dirty="0">
                <a:solidFill>
                  <a:srgbClr val="000000"/>
                </a:solidFill>
              </a:rPr>
              <a:t> visualisation library, or code to parsed Event and Tracking data such as </a:t>
            </a:r>
            <a:r>
              <a:rPr lang="en-GB" sz="1690" dirty="0">
                <a:solidFill>
                  <a:srgbClr val="1B458F"/>
                </a:solidFill>
                <a:hlinkClick r:id="rId14">
                  <a:extLst>
                    <a:ext uri="{A12FA001-AC4F-418D-AE19-62706E023703}">
                      <ahyp:hlinkClr xmlns:ahyp="http://schemas.microsoft.com/office/drawing/2018/hyperlinkcolor" val="tx"/>
                    </a:ext>
                  </a:extLst>
                </a:hlinkClick>
              </a:rPr>
              <a:t>kloppy</a:t>
            </a:r>
            <a:r>
              <a:rPr lang="en-GB" sz="1690" dirty="0">
                <a:solidFill>
                  <a:srgbClr val="000000"/>
                </a:solidFill>
              </a:rPr>
              <a:t>.</a:t>
            </a:r>
          </a:p>
          <a:p>
            <a:pPr marL="285750" indent="-285750">
              <a:buClr>
                <a:srgbClr val="0D0D0D"/>
              </a:buClr>
              <a:buSzPts val="1530"/>
            </a:pPr>
            <a:endParaRPr lang="en-GB" sz="1690" dirty="0">
              <a:solidFill>
                <a:srgbClr val="000000"/>
              </a:solidFill>
            </a:endParaRPr>
          </a:p>
          <a:p>
            <a:pPr marL="285750" indent="-285750">
              <a:buClr>
                <a:srgbClr val="0D0D0D"/>
              </a:buClr>
              <a:buSzPts val="1530"/>
            </a:pPr>
            <a:r>
              <a:rPr lang="en-GB" sz="1690" dirty="0">
                <a:solidFill>
                  <a:srgbClr val="000000"/>
                </a:solidFill>
              </a:rPr>
              <a:t>For these reasons, Python is the backend tool of choice used to construct this analysis pack, with the code to parse and engineer the data in this deck available at the following [</a:t>
            </a:r>
            <a:r>
              <a:rPr lang="en-GB" sz="1690" dirty="0">
                <a:solidFill>
                  <a:srgbClr val="1B458F"/>
                </a:solidFill>
                <a:hlinkClick r:id="rId15">
                  <a:extLst>
                    <a:ext uri="{A12FA001-AC4F-418D-AE19-62706E023703}">
                      <ahyp:hlinkClr xmlns:ahyp="http://schemas.microsoft.com/office/drawing/2018/hyperlinkcolor" val="tx"/>
                    </a:ext>
                  </a:extLst>
                </a:hlinkClick>
              </a:rPr>
              <a:t>link</a:t>
            </a:r>
            <a:r>
              <a:rPr lang="en-GB" sz="1690" dirty="0">
                <a:solidFill>
                  <a:srgbClr val="000000"/>
                </a:solidFill>
              </a:rPr>
              <a:t>].</a:t>
            </a:r>
            <a:endParaRPr sz="1690" dirty="0">
              <a:solidFill>
                <a:srgbClr val="000000"/>
              </a:solidFill>
            </a:endParaRPr>
          </a:p>
        </p:txBody>
      </p:sp>
      <p:sp>
        <p:nvSpPr>
          <p:cNvPr id="26998" name="Google Shape;26998;p35"/>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26999" name="Google Shape;26999;p35"/>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Why Python has been selected for data engineering, preparation and modeling</a:t>
            </a:r>
            <a:endParaRPr dirty="0"/>
          </a:p>
        </p:txBody>
      </p:sp>
      <p:sp>
        <p:nvSpPr>
          <p:cNvPr id="27000" name="Google Shape;27000;p35"/>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a:t>Back-end Tools</a:t>
            </a:r>
            <a:endParaRPr/>
          </a:p>
        </p:txBody>
      </p:sp>
      <p:pic>
        <p:nvPicPr>
          <p:cNvPr id="27002" name="Google Shape;27002;p35" descr="Project Jupyter - Wikipedia"/>
          <p:cNvPicPr preferRelativeResize="0"/>
          <p:nvPr/>
        </p:nvPicPr>
        <p:blipFill rotWithShape="1">
          <a:blip r:embed="rId16">
            <a:alphaModFix/>
          </a:blip>
          <a:srcRect/>
          <a:stretch/>
        </p:blipFill>
        <p:spPr>
          <a:xfrm>
            <a:off x="10887530" y="4831425"/>
            <a:ext cx="839300" cy="973588"/>
          </a:xfrm>
          <a:prstGeom prst="rect">
            <a:avLst/>
          </a:prstGeom>
          <a:noFill/>
          <a:ln>
            <a:noFill/>
          </a:ln>
        </p:spPr>
      </p:pic>
      <p:pic>
        <p:nvPicPr>
          <p:cNvPr id="22530" name="Picture 2" descr="Anaconda (Python distribution) - Wikipedia">
            <a:extLst>
              <a:ext uri="{FF2B5EF4-FFF2-40B4-BE49-F238E27FC236}">
                <a16:creationId xmlns:a16="http://schemas.microsoft.com/office/drawing/2014/main" id="{DE70170D-8BE1-A34D-82C5-08E8CD1122E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93889" y="4837351"/>
            <a:ext cx="1829662" cy="9127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p 10 Python Libraries You Must Know in 2019">
            <a:extLst>
              <a:ext uri="{FF2B5EF4-FFF2-40B4-BE49-F238E27FC236}">
                <a16:creationId xmlns:a16="http://schemas.microsoft.com/office/drawing/2014/main" id="{E4ACB7D6-D81F-6A48-A53A-B42003DBF0B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0638" t="14840" r="30745" b="14687"/>
          <a:stretch/>
        </p:blipFill>
        <p:spPr bwMode="auto">
          <a:xfrm>
            <a:off x="8725013" y="1459752"/>
            <a:ext cx="3079638" cy="311739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6913;p30">
            <a:hlinkClick r:id="rId19" action="ppaction://hlinksldjump"/>
            <a:extLst>
              <a:ext uri="{FF2B5EF4-FFF2-40B4-BE49-F238E27FC236}">
                <a16:creationId xmlns:a16="http://schemas.microsoft.com/office/drawing/2014/main" id="{67DA388B-2686-EF4D-9725-9F0BA6714C97}"/>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0" name="Google Shape;27038;p37">
            <a:hlinkClick r:id="rId20" action="ppaction://hlinksldjump"/>
            <a:extLst>
              <a:ext uri="{FF2B5EF4-FFF2-40B4-BE49-F238E27FC236}">
                <a16:creationId xmlns:a16="http://schemas.microsoft.com/office/drawing/2014/main" id="{9403AD18-B86B-2D42-9371-92867D994409}"/>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1" name="Google Shape;27039;p37">
            <a:hlinkClick r:id="rId21" action="ppaction://hlinksldjump"/>
            <a:extLst>
              <a:ext uri="{FF2B5EF4-FFF2-40B4-BE49-F238E27FC236}">
                <a16:creationId xmlns:a16="http://schemas.microsoft.com/office/drawing/2014/main" id="{C6F23384-4771-2742-8B85-3C13678A2222}"/>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2" name="Google Shape;27040;p37">
            <a:hlinkClick r:id="rId22" action="ppaction://hlinksldjump"/>
            <a:extLst>
              <a:ext uri="{FF2B5EF4-FFF2-40B4-BE49-F238E27FC236}">
                <a16:creationId xmlns:a16="http://schemas.microsoft.com/office/drawing/2014/main" id="{EDCBB572-EC17-3D4F-A18E-6FF2F37925E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3" name="Google Shape;27042;p37">
            <a:hlinkClick r:id="rId23" action="ppaction://hlinksldjump"/>
            <a:extLst>
              <a:ext uri="{FF2B5EF4-FFF2-40B4-BE49-F238E27FC236}">
                <a16:creationId xmlns:a16="http://schemas.microsoft.com/office/drawing/2014/main" id="{CC863916-AAE5-7B4B-BBC3-F73A8017FB0D}"/>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4" name="Google Shape;27043;p37">
            <a:hlinkClick r:id="rId24" action="ppaction://hlinksldjump"/>
            <a:extLst>
              <a:ext uri="{FF2B5EF4-FFF2-40B4-BE49-F238E27FC236}">
                <a16:creationId xmlns:a16="http://schemas.microsoft.com/office/drawing/2014/main" id="{47948318-0083-D545-B9CC-A6BAA2B4C023}"/>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5" name="Google Shape;27039;p37">
            <a:hlinkClick r:id="rId25" action="ppaction://hlinksldjump"/>
            <a:extLst>
              <a:ext uri="{FF2B5EF4-FFF2-40B4-BE49-F238E27FC236}">
                <a16:creationId xmlns:a16="http://schemas.microsoft.com/office/drawing/2014/main" id="{70C66248-3451-6241-B20B-B5567CB3142A}"/>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6" name="Google Shape;27041;p37">
            <a:hlinkClick r:id="rId26" action="ppaction://hlinksldjump"/>
            <a:extLst>
              <a:ext uri="{FF2B5EF4-FFF2-40B4-BE49-F238E27FC236}">
                <a16:creationId xmlns:a16="http://schemas.microsoft.com/office/drawing/2014/main" id="{A652E5C6-4203-C941-89AC-63F10F530C7A}"/>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15"/>
        <p:cNvGrpSpPr/>
        <p:nvPr/>
      </p:nvGrpSpPr>
      <p:grpSpPr>
        <a:xfrm>
          <a:off x="0" y="0"/>
          <a:ext cx="0" cy="0"/>
          <a:chOff x="0" y="0"/>
          <a:chExt cx="0" cy="0"/>
        </a:xfrm>
      </p:grpSpPr>
      <p:sp>
        <p:nvSpPr>
          <p:cNvPr id="27016" name="Google Shape;27016;p36"/>
          <p:cNvSpPr txBox="1">
            <a:spLocks noGrp="1"/>
          </p:cNvSpPr>
          <p:nvPr>
            <p:ph type="body" idx="1"/>
          </p:nvPr>
        </p:nvSpPr>
        <p:spPr>
          <a:xfrm>
            <a:off x="384470" y="1302941"/>
            <a:ext cx="6787039" cy="4622454"/>
          </a:xfrm>
          <a:prstGeom prst="rect">
            <a:avLst/>
          </a:prstGeom>
          <a:noFill/>
          <a:ln>
            <a:noFill/>
          </a:ln>
        </p:spPr>
        <p:txBody>
          <a:bodyPr spcFirstLastPara="1" wrap="square" lIns="0" tIns="0" rIns="0" bIns="0" anchor="t" anchorCtr="0">
            <a:noAutofit/>
          </a:bodyPr>
          <a:lstStyle/>
          <a:p>
            <a:pPr marL="239395" lvl="0" indent="-239395" algn="l" rtl="0">
              <a:spcBef>
                <a:spcPts val="0"/>
              </a:spcBef>
              <a:spcAft>
                <a:spcPts val="0"/>
              </a:spcAft>
              <a:buClr>
                <a:srgbClr val="0D0D0D"/>
              </a:buClr>
              <a:buSzPts val="1600"/>
              <a:buChar char="•"/>
            </a:pPr>
            <a:r>
              <a:rPr lang="en-GB" sz="1800" dirty="0">
                <a:solidFill>
                  <a:srgbClr val="0D0D0D"/>
                </a:solidFill>
              </a:rPr>
              <a:t>Many of the front-end data visualisations have been created using </a:t>
            </a:r>
            <a:r>
              <a:rPr lang="en-GB" sz="1800" u="sng" dirty="0">
                <a:solidFill>
                  <a:srgbClr val="1B458F"/>
                </a:solidFill>
                <a:hlinkClick r:id="rId3">
                  <a:extLst>
                    <a:ext uri="{A12FA001-AC4F-418D-AE19-62706E023703}">
                      <ahyp:hlinkClr xmlns:ahyp="http://schemas.microsoft.com/office/drawing/2018/hyperlinkcolor" val="tx"/>
                    </a:ext>
                  </a:extLst>
                </a:hlinkClick>
              </a:rPr>
              <a:t>Tableau</a:t>
            </a:r>
            <a:r>
              <a:rPr lang="en-GB" sz="1800" u="sng" dirty="0">
                <a:solidFill>
                  <a:srgbClr val="0D0D0D"/>
                </a:solidFill>
              </a:rPr>
              <a:t>.</a:t>
            </a:r>
            <a:endParaRPr lang="en-GB" sz="1800" dirty="0">
              <a:solidFill>
                <a:srgbClr val="0D0D0D"/>
              </a:solidFill>
            </a:endParaRPr>
          </a:p>
          <a:p>
            <a:pPr marL="239395" lvl="0" indent="-239395" algn="l" rtl="0">
              <a:spcBef>
                <a:spcPts val="0"/>
              </a:spcBef>
              <a:spcAft>
                <a:spcPts val="0"/>
              </a:spcAft>
              <a:buClr>
                <a:srgbClr val="0D0D0D"/>
              </a:buClr>
              <a:buSzPts val="1600"/>
              <a:buChar char="•"/>
            </a:pPr>
            <a:endParaRPr lang="en-GB" sz="1800" dirty="0">
              <a:solidFill>
                <a:srgbClr val="0D0D0D"/>
              </a:solidFill>
            </a:endParaRPr>
          </a:p>
          <a:p>
            <a:pPr marL="239395" lvl="0" indent="-239395">
              <a:buClr>
                <a:srgbClr val="0D0D0D"/>
              </a:buClr>
            </a:pPr>
            <a:r>
              <a:rPr lang="en-GB" sz="1800" dirty="0">
                <a:solidFill>
                  <a:srgbClr val="0D0D0D"/>
                </a:solidFill>
              </a:rPr>
              <a:t>For data analysis to be effective, it needs to be a part of the holistic approach of an organisation and be accessible not just to power users such as data analysts and data scientists. This is very applicable in an organisation, such as a football club, where  functionality and accessibility to all levels of ability is of great importance. Through Tableau reporting, data can be made available to practitioners of every level of the organisation, such as sporting directors, head coaches, physios, analysts, and players.</a:t>
            </a:r>
            <a:endParaRPr sz="1800" dirty="0"/>
          </a:p>
          <a:p>
            <a:pPr marL="0" lvl="0" indent="0" algn="l" rtl="0">
              <a:spcBef>
                <a:spcPts val="0"/>
              </a:spcBef>
              <a:spcAft>
                <a:spcPts val="0"/>
              </a:spcAft>
              <a:buClr>
                <a:srgbClr val="0D0D0D"/>
              </a:buClr>
              <a:buSzPts val="1600"/>
              <a:buNone/>
            </a:pPr>
            <a:endParaRPr sz="1800" dirty="0">
              <a:solidFill>
                <a:srgbClr val="0D0D0D"/>
              </a:solidFill>
            </a:endParaRPr>
          </a:p>
          <a:p>
            <a:pPr marL="239395" lvl="0" indent="-239395" algn="l" rtl="0">
              <a:spcBef>
                <a:spcPts val="0"/>
              </a:spcBef>
              <a:spcAft>
                <a:spcPts val="0"/>
              </a:spcAft>
              <a:buClr>
                <a:srgbClr val="0D0D0D"/>
              </a:buClr>
              <a:buSzPts val="1600"/>
              <a:buChar char="•"/>
            </a:pPr>
            <a:r>
              <a:rPr lang="en-GB" sz="1800" dirty="0">
                <a:solidFill>
                  <a:srgbClr val="0D0D0D"/>
                </a:solidFill>
              </a:rPr>
              <a:t>The adaptability for Tableau to be used by beginners and power users alike, as well as the tool’s ability </a:t>
            </a:r>
            <a:r>
              <a:rPr lang="en-GB" sz="1800" u="sng" dirty="0">
                <a:solidFill>
                  <a:srgbClr val="0D0D0D"/>
                </a:solidFill>
              </a:rPr>
              <a:t>to reduce the users time to insight</a:t>
            </a:r>
            <a:r>
              <a:rPr lang="en-GB" sz="1800" dirty="0">
                <a:solidFill>
                  <a:srgbClr val="0D0D0D"/>
                </a:solidFill>
              </a:rPr>
              <a:t>, is why I have selected it for visualisation.</a:t>
            </a:r>
            <a:endParaRPr sz="1800" dirty="0"/>
          </a:p>
        </p:txBody>
      </p:sp>
      <p:sp>
        <p:nvSpPr>
          <p:cNvPr id="27017" name="Google Shape;27017;p36"/>
          <p:cNvSpPr txBox="1">
            <a:spLocks noGrp="1"/>
          </p:cNvSpPr>
          <p:nvPr>
            <p:ph type="sldNum" idx="12"/>
          </p:nvPr>
        </p:nvSpPr>
        <p:spPr>
          <a:xfrm>
            <a:off x="11804651" y="6368799"/>
            <a:ext cx="306900" cy="277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27018" name="Google Shape;27018;p36"/>
          <p:cNvSpPr txBox="1">
            <a:spLocks noGrp="1"/>
          </p:cNvSpPr>
          <p:nvPr>
            <p:ph type="body" idx="2"/>
          </p:nvPr>
        </p:nvSpPr>
        <p:spPr>
          <a:xfrm>
            <a:off x="394864" y="575734"/>
            <a:ext cx="10036200" cy="2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D0D0D"/>
              </a:buClr>
              <a:buSzPts val="2000"/>
              <a:buNone/>
            </a:pPr>
            <a:r>
              <a:rPr lang="en-GB" dirty="0"/>
              <a:t>Why Tableau has been selected for data visualisation and analysis</a:t>
            </a:r>
            <a:endParaRPr dirty="0"/>
          </a:p>
        </p:txBody>
      </p:sp>
      <p:sp>
        <p:nvSpPr>
          <p:cNvPr id="27019" name="Google Shape;27019;p36"/>
          <p:cNvSpPr txBox="1">
            <a:spLocks noGrp="1"/>
          </p:cNvSpPr>
          <p:nvPr>
            <p:ph type="body" idx="3"/>
          </p:nvPr>
        </p:nvSpPr>
        <p:spPr>
          <a:xfrm>
            <a:off x="387351" y="164638"/>
            <a:ext cx="10036200" cy="475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1A651"/>
              </a:buClr>
              <a:buSzPts val="2800"/>
              <a:buNone/>
            </a:pPr>
            <a:r>
              <a:rPr lang="en-GB" sz="2800"/>
              <a:t>Front-end Tools</a:t>
            </a:r>
            <a:endParaRPr/>
          </a:p>
        </p:txBody>
      </p:sp>
      <p:sp>
        <p:nvSpPr>
          <p:cNvPr id="27020" name="Google Shape;27020;p36"/>
          <p:cNvSpPr txBox="1">
            <a:spLocks noGrp="1"/>
          </p:cNvSpPr>
          <p:nvPr>
            <p:ph type="body" idx="4"/>
          </p:nvPr>
        </p:nvSpPr>
        <p:spPr>
          <a:xfrm>
            <a:off x="387350" y="5925278"/>
            <a:ext cx="11417400" cy="192000"/>
          </a:xfrm>
          <a:prstGeom prst="rect">
            <a:avLst/>
          </a:prstGeom>
          <a:noFill/>
          <a:ln>
            <a:noFill/>
          </a:ln>
        </p:spPr>
        <p:txBody>
          <a:bodyPr spcFirstLastPara="1" wrap="square" lIns="0" tIns="0" rIns="0" bIns="0" anchor="b" anchorCtr="0">
            <a:noAutofit/>
          </a:bodyPr>
          <a:lstStyle/>
          <a:p>
            <a:pPr marL="0" indent="0"/>
            <a:r>
              <a:rPr lang="en-GB" sz="1000" dirty="0"/>
              <a:t>Tableau Public profile: </a:t>
            </a:r>
            <a:r>
              <a:rPr lang="en-GB" sz="1000" u="sng" dirty="0">
                <a:solidFill>
                  <a:schemeClr val="hlink"/>
                </a:solidFill>
                <a:hlinkClick r:id="rId4"/>
              </a:rPr>
              <a:t>public.tableau.com/profile/edd.webster</a:t>
            </a:r>
            <a:r>
              <a:rPr lang="en-GB" sz="1000" dirty="0"/>
              <a:t>. </a:t>
            </a:r>
          </a:p>
        </p:txBody>
      </p:sp>
      <p:sp>
        <p:nvSpPr>
          <p:cNvPr id="2" name="Rectangle 1">
            <a:extLst>
              <a:ext uri="{FF2B5EF4-FFF2-40B4-BE49-F238E27FC236}">
                <a16:creationId xmlns:a16="http://schemas.microsoft.com/office/drawing/2014/main" id="{5E9B62DB-A083-0447-A0C5-54A5FBD7DAAE}"/>
              </a:ext>
            </a:extLst>
          </p:cNvPr>
          <p:cNvSpPr/>
          <p:nvPr/>
        </p:nvSpPr>
        <p:spPr>
          <a:xfrm>
            <a:off x="11506200" y="5611907"/>
            <a:ext cx="285751" cy="328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2" descr="Media Download Center">
            <a:extLst>
              <a:ext uri="{FF2B5EF4-FFF2-40B4-BE49-F238E27FC236}">
                <a16:creationId xmlns:a16="http://schemas.microsoft.com/office/drawing/2014/main" id="{766F49E1-ACB8-D74D-B9F3-4C74417DA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907" y="1302941"/>
            <a:ext cx="4235744" cy="953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hlinkClick r:id="rId6"/>
            <a:extLst>
              <a:ext uri="{FF2B5EF4-FFF2-40B4-BE49-F238E27FC236}">
                <a16:creationId xmlns:a16="http://schemas.microsoft.com/office/drawing/2014/main" id="{26604E61-F7FE-944F-B4D4-92F98048D44E}"/>
              </a:ext>
            </a:extLst>
          </p:cNvPr>
          <p:cNvPicPr>
            <a:picLocks noChangeAspect="1"/>
          </p:cNvPicPr>
          <p:nvPr/>
        </p:nvPicPr>
        <p:blipFill>
          <a:blip r:embed="rId7"/>
          <a:stretch>
            <a:fillRect/>
          </a:stretch>
        </p:blipFill>
        <p:spPr>
          <a:xfrm>
            <a:off x="7568907" y="2448928"/>
            <a:ext cx="4234312" cy="3451925"/>
          </a:xfrm>
          <a:prstGeom prst="rect">
            <a:avLst/>
          </a:prstGeom>
        </p:spPr>
      </p:pic>
      <p:sp>
        <p:nvSpPr>
          <p:cNvPr id="10" name="Google Shape;26913;p30">
            <a:hlinkClick r:id="rId8" action="ppaction://hlinksldjump"/>
            <a:extLst>
              <a:ext uri="{FF2B5EF4-FFF2-40B4-BE49-F238E27FC236}">
                <a16:creationId xmlns:a16="http://schemas.microsoft.com/office/drawing/2014/main" id="{F4016C5B-BF53-A94F-9091-C1775892361A}"/>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11" name="Google Shape;27038;p37">
            <a:hlinkClick r:id="rId9" action="ppaction://hlinksldjump"/>
            <a:extLst>
              <a:ext uri="{FF2B5EF4-FFF2-40B4-BE49-F238E27FC236}">
                <a16:creationId xmlns:a16="http://schemas.microsoft.com/office/drawing/2014/main" id="{AA4C8053-9A44-8942-9219-B15D182D8B80}"/>
              </a:ext>
            </a:extLst>
          </p:cNvPr>
          <p:cNvSpPr>
            <a:spLocks/>
          </p:cNvSpPr>
          <p:nvPr/>
        </p:nvSpPr>
        <p:spPr>
          <a:xfrm>
            <a:off x="1094819"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12" name="Google Shape;27039;p37">
            <a:hlinkClick r:id="rId10" action="ppaction://hlinksldjump"/>
            <a:extLst>
              <a:ext uri="{FF2B5EF4-FFF2-40B4-BE49-F238E27FC236}">
                <a16:creationId xmlns:a16="http://schemas.microsoft.com/office/drawing/2014/main" id="{BF2AE69E-EC10-E549-9431-06278E7FF9D0}"/>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13" name="Google Shape;27040;p37">
            <a:hlinkClick r:id="rId11" action="ppaction://hlinksldjump"/>
            <a:extLst>
              <a:ext uri="{FF2B5EF4-FFF2-40B4-BE49-F238E27FC236}">
                <a16:creationId xmlns:a16="http://schemas.microsoft.com/office/drawing/2014/main" id="{40D07AD6-5734-4B4D-8FD3-C88A16F2A82F}"/>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4" name="Google Shape;27042;p37">
            <a:hlinkClick r:id="rId12" action="ppaction://hlinksldjump"/>
            <a:extLst>
              <a:ext uri="{FF2B5EF4-FFF2-40B4-BE49-F238E27FC236}">
                <a16:creationId xmlns:a16="http://schemas.microsoft.com/office/drawing/2014/main" id="{00632A55-CED9-9F44-9040-70C1D2B43153}"/>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5" name="Google Shape;27043;p37">
            <a:hlinkClick r:id="rId13" action="ppaction://hlinksldjump"/>
            <a:extLst>
              <a:ext uri="{FF2B5EF4-FFF2-40B4-BE49-F238E27FC236}">
                <a16:creationId xmlns:a16="http://schemas.microsoft.com/office/drawing/2014/main" id="{5439CBD4-6CAD-2948-BF54-52A09C6CDF10}"/>
              </a:ext>
            </a:extLst>
          </p:cNvPr>
          <p:cNvSpPr>
            <a:spLocks/>
          </p:cNvSpPr>
          <p:nvPr/>
        </p:nvSpPr>
        <p:spPr>
          <a:xfrm>
            <a:off x="5364084" y="6302199"/>
            <a:ext cx="622800" cy="416945"/>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6" name="Google Shape;27039;p37">
            <a:hlinkClick r:id="rId14" action="ppaction://hlinksldjump"/>
            <a:extLst>
              <a:ext uri="{FF2B5EF4-FFF2-40B4-BE49-F238E27FC236}">
                <a16:creationId xmlns:a16="http://schemas.microsoft.com/office/drawing/2014/main" id="{779ED8F7-A20E-4445-B56A-0087F3718119}"/>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7" name="Google Shape;27041;p37">
            <a:hlinkClick r:id="rId15" action="ppaction://hlinksldjump"/>
            <a:extLst>
              <a:ext uri="{FF2B5EF4-FFF2-40B4-BE49-F238E27FC236}">
                <a16:creationId xmlns:a16="http://schemas.microsoft.com/office/drawing/2014/main" id="{7CA5121E-B00C-024D-AE82-C1CF2C84EC86}"/>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Shape 28707"/>
        <p:cNvGrpSpPr/>
        <p:nvPr/>
      </p:nvGrpSpPr>
      <p:grpSpPr>
        <a:xfrm>
          <a:off x="0" y="0"/>
          <a:ext cx="0" cy="0"/>
          <a:chOff x="0" y="0"/>
          <a:chExt cx="0" cy="0"/>
        </a:xfrm>
      </p:grpSpPr>
      <p:cxnSp>
        <p:nvCxnSpPr>
          <p:cNvPr id="13" name="Google Shape;28593;p107">
            <a:extLst>
              <a:ext uri="{FF2B5EF4-FFF2-40B4-BE49-F238E27FC236}">
                <a16:creationId xmlns:a16="http://schemas.microsoft.com/office/drawing/2014/main" id="{BEF8329B-4AA5-5749-A196-5B0B488C14A7}"/>
              </a:ext>
            </a:extLst>
          </p:cNvPr>
          <p:cNvCxnSpPr/>
          <p:nvPr/>
        </p:nvCxnSpPr>
        <p:spPr>
          <a:xfrm>
            <a:off x="3520328" y="2276725"/>
            <a:ext cx="5151300" cy="0"/>
          </a:xfrm>
          <a:prstGeom prst="straightConnector1">
            <a:avLst/>
          </a:prstGeom>
          <a:noFill/>
          <a:ln w="28575" cap="flat" cmpd="sng">
            <a:solidFill>
              <a:srgbClr val="FAEF22"/>
            </a:solidFill>
            <a:prstDash val="solid"/>
            <a:round/>
            <a:headEnd type="none" w="sm" len="sm"/>
            <a:tailEnd type="none" w="sm" len="sm"/>
          </a:ln>
        </p:spPr>
      </p:cxnSp>
      <p:cxnSp>
        <p:nvCxnSpPr>
          <p:cNvPr id="14" name="Google Shape;28594;p107">
            <a:extLst>
              <a:ext uri="{FF2B5EF4-FFF2-40B4-BE49-F238E27FC236}">
                <a16:creationId xmlns:a16="http://schemas.microsoft.com/office/drawing/2014/main" id="{4F206E94-CFB1-024A-AC4E-B94918B740BA}"/>
              </a:ext>
            </a:extLst>
          </p:cNvPr>
          <p:cNvCxnSpPr/>
          <p:nvPr/>
        </p:nvCxnSpPr>
        <p:spPr>
          <a:xfrm>
            <a:off x="3520328" y="5128749"/>
            <a:ext cx="5151300" cy="0"/>
          </a:xfrm>
          <a:prstGeom prst="straightConnector1">
            <a:avLst/>
          </a:prstGeom>
          <a:noFill/>
          <a:ln w="28575" cap="flat" cmpd="sng">
            <a:solidFill>
              <a:srgbClr val="FAEF22"/>
            </a:solidFill>
            <a:prstDash val="solid"/>
            <a:round/>
            <a:headEnd type="none" w="sm" len="sm"/>
            <a:tailEnd type="none" w="sm" len="sm"/>
          </a:ln>
        </p:spPr>
      </p:cxnSp>
      <p:sp>
        <p:nvSpPr>
          <p:cNvPr id="17" name="Google Shape;28592;p107">
            <a:extLst>
              <a:ext uri="{FF2B5EF4-FFF2-40B4-BE49-F238E27FC236}">
                <a16:creationId xmlns:a16="http://schemas.microsoft.com/office/drawing/2014/main" id="{23DF16DA-2C4B-1C49-9D3F-8DC79DFEE226}"/>
              </a:ext>
            </a:extLst>
          </p:cNvPr>
          <p:cNvSpPr txBox="1"/>
          <p:nvPr/>
        </p:nvSpPr>
        <p:spPr>
          <a:xfrm>
            <a:off x="349228" y="2828494"/>
            <a:ext cx="11493500" cy="1524181"/>
          </a:xfrm>
          <a:prstGeom prst="rect">
            <a:avLst/>
          </a:prstGeom>
          <a:noFill/>
          <a:ln>
            <a:noFill/>
          </a:ln>
        </p:spPr>
        <p:txBody>
          <a:bodyPr spcFirstLastPara="1" wrap="square" lIns="91425" tIns="45700" rIns="91425" bIns="45700" anchor="t" anchorCtr="0">
            <a:noAutofit/>
          </a:bodyPr>
          <a:lstStyle/>
          <a:p>
            <a:pPr marL="0" marR="0" lvl="0" indent="0" algn="ctr" rtl="0">
              <a:lnSpc>
                <a:spcPct val="103466"/>
              </a:lnSpc>
              <a:spcBef>
                <a:spcPts val="0"/>
              </a:spcBef>
              <a:spcAft>
                <a:spcPts val="0"/>
              </a:spcAft>
              <a:buClr>
                <a:schemeClr val="lt1"/>
              </a:buClr>
              <a:buSzPts val="3866"/>
              <a:buFont typeface="Arial"/>
              <a:buNone/>
            </a:pPr>
            <a:r>
              <a:rPr lang="en-GB" sz="4500" b="1" dirty="0">
                <a:solidFill>
                  <a:schemeClr val="bg1"/>
                </a:solidFill>
              </a:rPr>
              <a:t>Opposition Analysis of Crystal Palace</a:t>
            </a:r>
          </a:p>
          <a:p>
            <a:pPr marL="0" marR="0" lvl="0" indent="0" algn="ctr" rtl="0">
              <a:lnSpc>
                <a:spcPct val="103466"/>
              </a:lnSpc>
              <a:spcBef>
                <a:spcPts val="0"/>
              </a:spcBef>
              <a:spcAft>
                <a:spcPts val="0"/>
              </a:spcAft>
              <a:buClr>
                <a:schemeClr val="lt1"/>
              </a:buClr>
              <a:buSzPts val="3866"/>
              <a:buFont typeface="Arial"/>
              <a:buNone/>
            </a:pPr>
            <a:r>
              <a:rPr lang="en-GB" sz="3000" b="1" dirty="0">
                <a:solidFill>
                  <a:srgbClr val="FAEF21"/>
                </a:solidFill>
              </a:rPr>
              <a:t>using Event and Tracking data of two matches against Brighton &amp; Hove Albion and Leicester City</a:t>
            </a:r>
            <a:endParaRPr sz="3000" dirty="0">
              <a:solidFill>
                <a:srgbClr val="FAEF21"/>
              </a:solidFill>
            </a:endParaRPr>
          </a:p>
        </p:txBody>
      </p:sp>
      <p:sp>
        <p:nvSpPr>
          <p:cNvPr id="6" name="Google Shape;26913;p30">
            <a:hlinkClick r:id="rId3" action="ppaction://hlinksldjump"/>
            <a:extLst>
              <a:ext uri="{FF2B5EF4-FFF2-40B4-BE49-F238E27FC236}">
                <a16:creationId xmlns:a16="http://schemas.microsoft.com/office/drawing/2014/main" id="{AFB76B46-C611-CE46-A0EA-ADB2EF9085AC}"/>
              </a:ext>
            </a:extLst>
          </p:cNvPr>
          <p:cNvSpPr>
            <a:spLocks/>
          </p:cNvSpPr>
          <p:nvPr/>
        </p:nvSpPr>
        <p:spPr>
          <a:xfrm>
            <a:off x="387350" y="6296254"/>
            <a:ext cx="622800" cy="42289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Introduction</a:t>
            </a:r>
            <a:endParaRPr dirty="0"/>
          </a:p>
        </p:txBody>
      </p:sp>
      <p:sp>
        <p:nvSpPr>
          <p:cNvPr id="7" name="Google Shape;27038;p37">
            <a:hlinkClick r:id="rId4" action="ppaction://hlinksldjump"/>
            <a:extLst>
              <a:ext uri="{FF2B5EF4-FFF2-40B4-BE49-F238E27FC236}">
                <a16:creationId xmlns:a16="http://schemas.microsoft.com/office/drawing/2014/main" id="{1F7A2316-D21A-554B-A0A2-E01F84183A0F}"/>
              </a:ext>
            </a:extLst>
          </p:cNvPr>
          <p:cNvSpPr>
            <a:spLocks/>
          </p:cNvSpPr>
          <p:nvPr/>
        </p:nvSpPr>
        <p:spPr>
          <a:xfrm>
            <a:off x="1094819" y="6296254"/>
            <a:ext cx="622800" cy="422890"/>
          </a:xfrm>
          <a:prstGeom prst="roundRect">
            <a:avLst>
              <a:gd name="adj" fmla="val 16667"/>
            </a:avLst>
          </a:prstGeom>
          <a:solidFill>
            <a:srgbClr val="FFFDEC"/>
          </a:solidFill>
          <a:ln w="9525" cap="flat" cmpd="sng">
            <a:solidFill>
              <a:srgbClr val="FAEF2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P1: Opposition Analysis</a:t>
            </a:r>
            <a:endParaRPr dirty="0"/>
          </a:p>
        </p:txBody>
      </p:sp>
      <p:sp>
        <p:nvSpPr>
          <p:cNvPr id="8" name="Google Shape;27039;p37">
            <a:hlinkClick r:id="rId5" action="ppaction://hlinksldjump"/>
            <a:extLst>
              <a:ext uri="{FF2B5EF4-FFF2-40B4-BE49-F238E27FC236}">
                <a16:creationId xmlns:a16="http://schemas.microsoft.com/office/drawing/2014/main" id="{C8090634-35DB-EC40-99F1-1A08894682B8}"/>
              </a:ext>
            </a:extLst>
          </p:cNvPr>
          <p:cNvSpPr>
            <a:spLocks/>
          </p:cNvSpPr>
          <p:nvPr/>
        </p:nvSpPr>
        <p:spPr>
          <a:xfrm>
            <a:off x="1802288" y="6308144"/>
            <a:ext cx="622800" cy="4110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lvl="0" algn="ctr"/>
            <a:r>
              <a:rPr lang="en-GB" sz="750" dirty="0">
                <a:solidFill>
                  <a:srgbClr val="7F7F7F"/>
                </a:solidFill>
              </a:rPr>
              <a:t>P2: Physical Data Analysis</a:t>
            </a:r>
            <a:endParaRPr lang="en-GB" sz="800" dirty="0"/>
          </a:p>
        </p:txBody>
      </p:sp>
      <p:sp>
        <p:nvSpPr>
          <p:cNvPr id="9" name="Google Shape;27040;p37">
            <a:hlinkClick r:id="rId6" action="ppaction://hlinksldjump"/>
            <a:extLst>
              <a:ext uri="{FF2B5EF4-FFF2-40B4-BE49-F238E27FC236}">
                <a16:creationId xmlns:a16="http://schemas.microsoft.com/office/drawing/2014/main" id="{27B68DCA-92FC-DB47-AE7B-F1186542F4C3}"/>
              </a:ext>
            </a:extLst>
          </p:cNvPr>
          <p:cNvSpPr>
            <a:spLocks/>
          </p:cNvSpPr>
          <p:nvPr/>
        </p:nvSpPr>
        <p:spPr>
          <a:xfrm>
            <a:off x="4656613"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References</a:t>
            </a:r>
            <a:endParaRPr dirty="0"/>
          </a:p>
        </p:txBody>
      </p:sp>
      <p:sp>
        <p:nvSpPr>
          <p:cNvPr id="10" name="Google Shape;27042;p37">
            <a:hlinkClick r:id="rId7" action="ppaction://hlinksldjump"/>
            <a:extLst>
              <a:ext uri="{FF2B5EF4-FFF2-40B4-BE49-F238E27FC236}">
                <a16:creationId xmlns:a16="http://schemas.microsoft.com/office/drawing/2014/main" id="{348F3068-00D5-7842-B416-B37EC43BFA6D}"/>
              </a:ext>
            </a:extLst>
          </p:cNvPr>
          <p:cNvSpPr>
            <a:spLocks/>
          </p:cNvSpPr>
          <p:nvPr/>
        </p:nvSpPr>
        <p:spPr>
          <a:xfrm>
            <a:off x="394914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Further Work</a:t>
            </a:r>
            <a:endParaRPr dirty="0"/>
          </a:p>
        </p:txBody>
      </p:sp>
      <p:sp>
        <p:nvSpPr>
          <p:cNvPr id="11" name="Google Shape;27043;p37">
            <a:hlinkClick r:id="rId8" action="ppaction://hlinksldjump"/>
            <a:extLst>
              <a:ext uri="{FF2B5EF4-FFF2-40B4-BE49-F238E27FC236}">
                <a16:creationId xmlns:a16="http://schemas.microsoft.com/office/drawing/2014/main" id="{F53BE802-199B-B246-BAD5-9F51640A9955}"/>
              </a:ext>
            </a:extLst>
          </p:cNvPr>
          <p:cNvSpPr>
            <a:spLocks/>
          </p:cNvSpPr>
          <p:nvPr/>
        </p:nvSpPr>
        <p:spPr>
          <a:xfrm>
            <a:off x="5364084"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Appendix</a:t>
            </a:r>
            <a:endParaRPr dirty="0"/>
          </a:p>
        </p:txBody>
      </p:sp>
      <p:sp>
        <p:nvSpPr>
          <p:cNvPr id="12" name="Google Shape;27039;p37">
            <a:hlinkClick r:id="rId9" action="ppaction://hlinksldjump"/>
            <a:extLst>
              <a:ext uri="{FF2B5EF4-FFF2-40B4-BE49-F238E27FC236}">
                <a16:creationId xmlns:a16="http://schemas.microsoft.com/office/drawing/2014/main" id="{5A041DB9-481E-1744-B5B4-326109D1F1C2}"/>
              </a:ext>
            </a:extLst>
          </p:cNvPr>
          <p:cNvSpPr>
            <a:spLocks/>
          </p:cNvSpPr>
          <p:nvPr/>
        </p:nvSpPr>
        <p:spPr>
          <a:xfrm>
            <a:off x="2509757" y="6302199"/>
            <a:ext cx="622800" cy="416945"/>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dirty="0">
                <a:solidFill>
                  <a:srgbClr val="7F7F7F"/>
                </a:solidFill>
              </a:rPr>
              <a:t>Next Steps</a:t>
            </a:r>
            <a:endParaRPr dirty="0"/>
          </a:p>
        </p:txBody>
      </p:sp>
      <p:sp>
        <p:nvSpPr>
          <p:cNvPr id="15" name="Google Shape;27041;p37">
            <a:hlinkClick r:id="rId10" action="ppaction://hlinksldjump"/>
            <a:extLst>
              <a:ext uri="{FF2B5EF4-FFF2-40B4-BE49-F238E27FC236}">
                <a16:creationId xmlns:a16="http://schemas.microsoft.com/office/drawing/2014/main" id="{14F23445-49DD-414A-B5E2-E32F32F8C232}"/>
              </a:ext>
            </a:extLst>
          </p:cNvPr>
          <p:cNvSpPr>
            <a:spLocks/>
          </p:cNvSpPr>
          <p:nvPr/>
        </p:nvSpPr>
        <p:spPr>
          <a:xfrm>
            <a:off x="3217226" y="6302199"/>
            <a:ext cx="622800" cy="410400"/>
          </a:xfrm>
          <a:prstGeom prst="roundRect">
            <a:avLst>
              <a:gd name="adj" fmla="val 16667"/>
            </a:avLst>
          </a:prstGeom>
          <a:solidFill>
            <a:srgbClr val="FDE9EB"/>
          </a:solidFill>
          <a:ln w="9525" cap="flat" cmpd="sng">
            <a:solidFill>
              <a:srgbClr val="DD1F2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750" b="0" i="0" u="none" strike="noStrike" cap="none" dirty="0">
                <a:solidFill>
                  <a:srgbClr val="7F7F7F"/>
                </a:solidFill>
                <a:latin typeface="Arial"/>
                <a:ea typeface="Arial"/>
                <a:cs typeface="Arial"/>
                <a:sym typeface="Arial"/>
              </a:rPr>
              <a:t>Conclusion</a:t>
            </a:r>
            <a:endParaRPr dirty="0"/>
          </a:p>
        </p:txBody>
      </p:sp>
    </p:spTree>
    <p:extLst>
      <p:ext uri="{BB962C8B-B14F-4D97-AF65-F5344CB8AC3E}">
        <p14:creationId xmlns:p14="http://schemas.microsoft.com/office/powerpoint/2010/main" val="1556454697"/>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35090</TotalTime>
  <Words>8942</Words>
  <Application>Microsoft Macintosh PowerPoint</Application>
  <PresentationFormat>Widescreen</PresentationFormat>
  <Paragraphs>1134</Paragraphs>
  <Slides>60</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Heiti SC Light</vt:lpstr>
      <vt:lpstr>HEITI SC MEDIUM</vt:lpstr>
      <vt:lpstr>HEITI SC MEDIUM</vt:lpstr>
      <vt:lpstr>Arial</vt:lpstr>
      <vt:lpstr>Calibri</vt:lpstr>
      <vt:lpstr>Cambria Math</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666</cp:revision>
  <cp:lastPrinted>2022-02-01T11:35:58Z</cp:lastPrinted>
  <dcterms:modified xsi:type="dcterms:W3CDTF">2022-02-01T14:30:20Z</dcterms:modified>
</cp:coreProperties>
</file>